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1.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3.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52"/>
  </p:notesMasterIdLst>
  <p:sldIdLst>
    <p:sldId id="349" r:id="rId2"/>
    <p:sldId id="333" r:id="rId3"/>
    <p:sldId id="362" r:id="rId4"/>
    <p:sldId id="361" r:id="rId5"/>
    <p:sldId id="360" r:id="rId6"/>
    <p:sldId id="346" r:id="rId7"/>
    <p:sldId id="332" r:id="rId8"/>
    <p:sldId id="364" r:id="rId9"/>
    <p:sldId id="368" r:id="rId10"/>
    <p:sldId id="365" r:id="rId11"/>
    <p:sldId id="367" r:id="rId12"/>
    <p:sldId id="366" r:id="rId13"/>
    <p:sldId id="363" r:id="rId14"/>
    <p:sldId id="340" r:id="rId15"/>
    <p:sldId id="344" r:id="rId16"/>
    <p:sldId id="345" r:id="rId17"/>
    <p:sldId id="337" r:id="rId18"/>
    <p:sldId id="338" r:id="rId19"/>
    <p:sldId id="339" r:id="rId20"/>
    <p:sldId id="348" r:id="rId21"/>
    <p:sldId id="316" r:id="rId22"/>
    <p:sldId id="323" r:id="rId23"/>
    <p:sldId id="324" r:id="rId24"/>
    <p:sldId id="326" r:id="rId25"/>
    <p:sldId id="327" r:id="rId26"/>
    <p:sldId id="328" r:id="rId27"/>
    <p:sldId id="352" r:id="rId28"/>
    <p:sldId id="350" r:id="rId29"/>
    <p:sldId id="351" r:id="rId30"/>
    <p:sldId id="353" r:id="rId31"/>
    <p:sldId id="355" r:id="rId32"/>
    <p:sldId id="356" r:id="rId33"/>
    <p:sldId id="369" r:id="rId34"/>
    <p:sldId id="370" r:id="rId35"/>
    <p:sldId id="371" r:id="rId36"/>
    <p:sldId id="318" r:id="rId37"/>
    <p:sldId id="354" r:id="rId38"/>
    <p:sldId id="372" r:id="rId39"/>
    <p:sldId id="373" r:id="rId40"/>
    <p:sldId id="330" r:id="rId41"/>
    <p:sldId id="374" r:id="rId42"/>
    <p:sldId id="375" r:id="rId43"/>
    <p:sldId id="376" r:id="rId44"/>
    <p:sldId id="377" r:id="rId45"/>
    <p:sldId id="378" r:id="rId46"/>
    <p:sldId id="379" r:id="rId47"/>
    <p:sldId id="380" r:id="rId48"/>
    <p:sldId id="381" r:id="rId49"/>
    <p:sldId id="382" r:id="rId50"/>
    <p:sldId id="322" r:id="rId51"/>
  </p:sldIdLst>
  <p:sldSz cx="10080625" cy="7559675"/>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38" autoAdjust="0"/>
  </p:normalViewPr>
  <p:slideViewPr>
    <p:cSldViewPr>
      <p:cViewPr varScale="1">
        <p:scale>
          <a:sx n="71" d="100"/>
          <a:sy n="71" d="100"/>
        </p:scale>
        <p:origin x="1579" y="5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9954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63794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5211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23652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470262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38317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59931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66762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54636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7526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1270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0915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26578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39600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45678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48726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41310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45579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62711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56329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0223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6949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3166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05754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15143" y="2630943"/>
            <a:ext cx="7650339" cy="1814322"/>
          </a:xfrm>
          <a:solidFill>
            <a:srgbClr val="FFFFFF"/>
          </a:solidFill>
          <a:ln w="38100">
            <a:solidFill>
              <a:srgbClr val="404040"/>
            </a:solidFill>
          </a:ln>
        </p:spPr>
        <p:txBody>
          <a:bodyPr lIns="274320" rIns="274320" anchor="ctr" anchorCtr="1">
            <a:normAutofit/>
          </a:bodyPr>
          <a:lstStyle>
            <a:lvl1pPr algn="ctr">
              <a:defRPr sz="3858">
                <a:solidFill>
                  <a:srgbClr val="262626"/>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228449" y="4797873"/>
            <a:ext cx="5623729" cy="1366754"/>
          </a:xfrm>
          <a:noFill/>
        </p:spPr>
        <p:txBody>
          <a:bodyPr>
            <a:normAutofit/>
          </a:bodyPr>
          <a:lstStyle>
            <a:lvl1pPr marL="0" indent="0" algn="ctr">
              <a:buNone/>
              <a:defRPr sz="2094">
                <a:solidFill>
                  <a:schemeClr val="tx1">
                    <a:lumMod val="75000"/>
                    <a:lumOff val="25000"/>
                  </a:schemeClr>
                </a:solidFill>
              </a:defRPr>
            </a:lvl1pPr>
            <a:lvl2pPr marL="503972" indent="0" algn="ctr">
              <a:buNone/>
              <a:defRPr sz="2094"/>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l-GR"/>
              <a:t>Κάντε κλικ για να επεξεργαστείτε τον υπότιτλο του υποδείγματος</a:t>
            </a:r>
            <a:endParaRPr lang="en-US" dirty="0"/>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16506272"/>
      </p:ext>
    </p:extLst>
  </p:cSld>
  <p:clrMapOvr>
    <a:overrideClrMapping bg1="dk1" tx1="lt1" bg2="dk2" tx2="lt2" accent1="accent1" accent2="accent2" accent3="accent3" accent4="accent4" accent5="accent5" accent6="accent6" hlink="hlink" folHlink="folHlink"/>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5" name="Footer Placeholder 4"/>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415649175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54591" y="1033156"/>
            <a:ext cx="1161924" cy="5493364"/>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770554" y="1033156"/>
            <a:ext cx="5199254" cy="5493364"/>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5" name="Footer Placeholder 4"/>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09296745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10/7/2022</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362685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72936165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19756" y="2630943"/>
            <a:ext cx="7651194" cy="1814322"/>
          </a:xfrm>
          <a:solidFill>
            <a:srgbClr val="FFFFFF"/>
          </a:solidFill>
          <a:ln w="38100">
            <a:solidFill>
              <a:srgbClr val="404040"/>
            </a:solidFill>
          </a:ln>
        </p:spPr>
        <p:txBody>
          <a:bodyPr lIns="274320" rIns="274320" anchor="ctr" anchorCtr="1">
            <a:normAutofit/>
          </a:bodyPr>
          <a:lstStyle>
            <a:lvl1pPr>
              <a:defRPr sz="3858">
                <a:solidFill>
                  <a:srgbClr val="262626"/>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228449" y="4797786"/>
            <a:ext cx="5623729" cy="1394519"/>
          </a:xfrm>
        </p:spPr>
        <p:txBody>
          <a:bodyPr anchor="t" anchorCtr="1">
            <a:normAutofit/>
          </a:bodyPr>
          <a:lstStyle>
            <a:lvl1pPr marL="0" indent="0">
              <a:buNone/>
              <a:defRPr sz="2094">
                <a:solidFill>
                  <a:schemeClr val="tx1"/>
                </a:solidFill>
              </a:defRPr>
            </a:lvl1pPr>
            <a:lvl2pPr marL="503972" indent="0">
              <a:buNone/>
              <a:defRPr sz="2094">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179317523"/>
      </p:ext>
    </p:extLst>
  </p:cSld>
  <p:clrMapOvr>
    <a:overrideClrMapping bg1="dk1" tx1="lt1" bg2="dk2" tx2="lt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215143" y="2907955"/>
            <a:ext cx="3624817" cy="341936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5240665" y="2907955"/>
            <a:ext cx="3627565" cy="341936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8" name="Date Placeholder 7"/>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9" name="Footer Placeholder 8"/>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10" name="Slide Number Placeholder 9"/>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391188593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5142" y="2550133"/>
            <a:ext cx="3624818" cy="776126"/>
          </a:xfrm>
        </p:spPr>
        <p:txBody>
          <a:bodyPr anchor="b" anchorCtr="1">
            <a:normAutofit/>
          </a:bodyPr>
          <a:lstStyle>
            <a:lvl1pPr marL="0" indent="0" algn="ctr">
              <a:buNone/>
              <a:defRPr sz="2094" b="0" cap="all" spc="110" baseline="0">
                <a:solidFill>
                  <a:schemeClr val="accent2">
                    <a:lumMod val="75000"/>
                  </a:schemeClr>
                </a:solidFill>
              </a:defRPr>
            </a:lvl1pPr>
            <a:lvl2pPr marL="503972" indent="0">
              <a:buNone/>
              <a:defRPr sz="2094"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l-GR"/>
              <a:t>Στυλ κειμένου υποδείγματος</a:t>
            </a:r>
          </a:p>
        </p:txBody>
      </p:sp>
      <p:sp>
        <p:nvSpPr>
          <p:cNvPr id="4" name="Content Placeholder 3"/>
          <p:cNvSpPr>
            <a:spLocks noGrp="1"/>
          </p:cNvSpPr>
          <p:nvPr>
            <p:ph sz="half" idx="2"/>
          </p:nvPr>
        </p:nvSpPr>
        <p:spPr>
          <a:xfrm>
            <a:off x="1215142" y="3464851"/>
            <a:ext cx="3624818" cy="286246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6" name="Content Placeholder 5"/>
          <p:cNvSpPr>
            <a:spLocks noGrp="1"/>
          </p:cNvSpPr>
          <p:nvPr>
            <p:ph sz="quarter" idx="4"/>
          </p:nvPr>
        </p:nvSpPr>
        <p:spPr>
          <a:xfrm>
            <a:off x="5240665" y="3464851"/>
            <a:ext cx="3627565" cy="2862465"/>
          </a:xfrm>
        </p:spPr>
        <p:txBody>
          <a:bodyPr/>
          <a:lstStyle>
            <a:lvl5pPr>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11" name="Text Placeholder 4"/>
          <p:cNvSpPr>
            <a:spLocks noGrp="1"/>
          </p:cNvSpPr>
          <p:nvPr>
            <p:ph type="body" sz="quarter" idx="13"/>
          </p:nvPr>
        </p:nvSpPr>
        <p:spPr>
          <a:xfrm>
            <a:off x="5240665" y="2550133"/>
            <a:ext cx="3627565" cy="776126"/>
          </a:xfrm>
        </p:spPr>
        <p:txBody>
          <a:bodyPr anchor="b" anchorCtr="1">
            <a:normAutofit/>
          </a:bodyPr>
          <a:lstStyle>
            <a:lvl1pPr marL="0" indent="0" algn="ctr">
              <a:buNone/>
              <a:defRPr sz="2094" b="0" cap="all" spc="110" baseline="0">
                <a:solidFill>
                  <a:schemeClr val="accent2">
                    <a:lumMod val="75000"/>
                  </a:schemeClr>
                </a:solidFill>
              </a:defRPr>
            </a:lvl1pPr>
            <a:lvl2pPr marL="503972" indent="0">
              <a:buNone/>
              <a:defRPr sz="2094"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Tree>
    <p:extLst>
      <p:ext uri="{BB962C8B-B14F-4D97-AF65-F5344CB8AC3E}">
        <p14:creationId xmlns:p14="http://schemas.microsoft.com/office/powerpoint/2010/main" val="21273682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4" name="Footer Placeholder 3"/>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5" name="Slide Number Placeholder 4"/>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334083034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3" name="Footer Placeholder 2"/>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4" name="Slide Number Placeholder 3"/>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26688833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6" name="Rectangle 25"/>
          <p:cNvSpPr/>
          <p:nvPr/>
        </p:nvSpPr>
        <p:spPr>
          <a:xfrm>
            <a:off x="0" y="0"/>
            <a:ext cx="5040313" cy="7559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706331" y="2473407"/>
            <a:ext cx="3627651" cy="1258289"/>
          </a:xfrm>
          <a:solidFill>
            <a:srgbClr val="FFFFFF"/>
          </a:solidFill>
          <a:ln>
            <a:solidFill>
              <a:srgbClr val="404040"/>
            </a:solidFill>
          </a:ln>
        </p:spPr>
        <p:txBody>
          <a:bodyPr anchor="ctr" anchorCtr="1">
            <a:normAutofit/>
          </a:bodyPr>
          <a:lstStyle>
            <a:lvl1pPr>
              <a:defRPr sz="2315">
                <a:solidFill>
                  <a:srgbClr val="262626"/>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5569545" y="887002"/>
            <a:ext cx="3981847" cy="5785671"/>
          </a:xfrm>
        </p:spPr>
        <p:txBody>
          <a:bodyPr>
            <a:normAutofit/>
          </a:bodyPr>
          <a:lstStyle>
            <a:lvl1pPr>
              <a:defRPr sz="2094">
                <a:solidFill>
                  <a:schemeClr val="tx1"/>
                </a:solidFill>
              </a:defRPr>
            </a:lvl1pPr>
            <a:lvl2pPr>
              <a:defRPr sz="1764">
                <a:solidFill>
                  <a:schemeClr val="tx1"/>
                </a:solidFill>
              </a:defRPr>
            </a:lvl2pPr>
            <a:lvl3pPr>
              <a:defRPr sz="1764">
                <a:solidFill>
                  <a:schemeClr val="tx1"/>
                </a:solidFill>
              </a:defRPr>
            </a:lvl3pPr>
            <a:lvl4pPr>
              <a:defRPr sz="1764">
                <a:solidFill>
                  <a:schemeClr val="tx1"/>
                </a:solidFill>
              </a:defRPr>
            </a:lvl4pPr>
            <a:lvl5pPr>
              <a:defRPr sz="1764">
                <a:solidFill>
                  <a:schemeClr val="tx1"/>
                </a:solidFill>
              </a:defRPr>
            </a:lvl5pPr>
            <a:lvl6pPr>
              <a:defRPr sz="1764"/>
            </a:lvl6pPr>
            <a:lvl7pPr>
              <a:defRPr sz="1764"/>
            </a:lvl7pPr>
            <a:lvl8pPr>
              <a:defRPr sz="1764"/>
            </a:lvl8pPr>
            <a:lvl9pPr>
              <a:defRPr sz="1764"/>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951359" y="3913127"/>
            <a:ext cx="3137595" cy="2418518"/>
          </a:xfrm>
        </p:spPr>
        <p:txBody>
          <a:bodyPr anchor="t" anchorCtr="1">
            <a:normAutofit/>
          </a:bodyPr>
          <a:lstStyle>
            <a:lvl1pPr marL="0" indent="0" algn="ctr">
              <a:buNone/>
              <a:defRPr sz="1653">
                <a:solidFill>
                  <a:srgbClr val="FFFFFF"/>
                </a:solidFill>
              </a:defRPr>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l-GR"/>
              <a:t>Στυλ κειμένου υποδείγματος</a:t>
            </a:r>
          </a:p>
        </p:txBody>
      </p:sp>
      <p:sp>
        <p:nvSpPr>
          <p:cNvPr id="9" name="Date Placeholder 8"/>
          <p:cNvSpPr>
            <a:spLocks noGrp="1"/>
          </p:cNvSpPr>
          <p:nvPr>
            <p:ph type="dt" sz="half" idx="10"/>
          </p:nvPr>
        </p:nvSpPr>
        <p:spPr/>
        <p:txBody>
          <a:bodyPr/>
          <a:lstStyle/>
          <a:p>
            <a:pPr>
              <a:defRPr/>
            </a:pPr>
            <a:fld id="{51009DE1-47E2-4CDB-A0B7-59630D4F3723}" type="datetime1">
              <a:rPr lang="el-GR" altLang="en-US" smtClean="0"/>
              <a:t>10/7/2022</a:t>
            </a:fld>
            <a:endParaRPr lang="en-US" altLang="en-US"/>
          </a:p>
        </p:txBody>
      </p:sp>
      <p:sp>
        <p:nvSpPr>
          <p:cNvPr id="10" name="Footer Placeholder 9"/>
          <p:cNvSpPr>
            <a:spLocks noGrp="1"/>
          </p:cNvSpPr>
          <p:nvPr>
            <p:ph type="ftr" sz="quarter" idx="11"/>
          </p:nvPr>
        </p:nvSpPr>
        <p:spPr>
          <a:xfrm>
            <a:off x="706331" y="6874264"/>
            <a:ext cx="4196289" cy="352785"/>
          </a:xfrm>
        </p:spPr>
        <p:txBody>
          <a:bodyPr>
            <a:normAutofit/>
          </a:bodyPr>
          <a:lstStyle>
            <a:lvl1pPr>
              <a:defRPr>
                <a:solidFill>
                  <a:srgbClr val="FFFFFF">
                    <a:alpha val="70000"/>
                  </a:srgbClr>
                </a:solidFill>
              </a:defRPr>
            </a:lvl1pPr>
          </a:lstStyle>
          <a:p>
            <a:pPr>
              <a:defRPr/>
            </a:pPr>
            <a:r>
              <a:rPr lang="en-US" altLang="en-US"/>
              <a:t>HRY591 - </a:t>
            </a:r>
            <a:r>
              <a:rPr lang="el-GR" altLang="en-US"/>
              <a:t>Αναδιατασσόμενα ψηφιακά συστήματα</a:t>
            </a:r>
            <a:endParaRPr lang="en-US" altLang="en-US"/>
          </a:p>
        </p:txBody>
      </p:sp>
      <p:sp>
        <p:nvSpPr>
          <p:cNvPr id="11" name="Slide Number Placeholder 10"/>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97784180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18" name="Rectangle 17"/>
          <p:cNvSpPr/>
          <p:nvPr/>
        </p:nvSpPr>
        <p:spPr>
          <a:xfrm>
            <a:off x="2" y="0"/>
            <a:ext cx="5040311" cy="7559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705644" y="2473405"/>
            <a:ext cx="3629025" cy="1259946"/>
          </a:xfrm>
          <a:solidFill>
            <a:srgbClr val="FFFFFF"/>
          </a:solidFill>
          <a:ln>
            <a:solidFill>
              <a:srgbClr val="262626"/>
            </a:solidFill>
          </a:ln>
        </p:spPr>
        <p:txBody>
          <a:bodyPr anchor="ctr" anchorCtr="1">
            <a:noAutofit/>
          </a:bodyPr>
          <a:lstStyle>
            <a:lvl1pPr>
              <a:defRPr sz="2315">
                <a:solidFill>
                  <a:srgbClr val="262626"/>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5040313" y="-46487"/>
            <a:ext cx="5045354" cy="7559675"/>
          </a:xfrm>
          <a:solidFill>
            <a:schemeClr val="bg1">
              <a:lumMod val="75000"/>
            </a:schemeClr>
          </a:solidFill>
        </p:spPr>
        <p:txBody>
          <a:bodyPr anchor="t"/>
          <a:lstStyle>
            <a:lvl1pPr marL="0" indent="0">
              <a:buNone/>
              <a:defRPr sz="3527">
                <a:solidFill>
                  <a:schemeClr val="bg1">
                    <a:lumMod val="85000"/>
                    <a:lumOff val="15000"/>
                  </a:schemeClr>
                </a:solidFill>
              </a:defRPr>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51359" y="3913129"/>
            <a:ext cx="3137595" cy="2418519"/>
          </a:xfrm>
        </p:spPr>
        <p:txBody>
          <a:bodyPr anchor="t" anchorCtr="1">
            <a:normAutofit/>
          </a:bodyPr>
          <a:lstStyle>
            <a:lvl1pPr marL="0" indent="0" algn="ctr">
              <a:buNone/>
              <a:defRPr sz="1653">
                <a:solidFill>
                  <a:srgbClr val="FFFFFF"/>
                </a:solidFill>
              </a:defRPr>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l-GR"/>
              <a:t>Στυλ κειμένου υποδείγματος</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fld id="{51009DE1-47E2-4CDB-A0B7-59630D4F3723}" type="datetime1">
              <a:rPr lang="el-GR" altLang="en-US" smtClean="0"/>
              <a:t>10/7/2022</a:t>
            </a:fld>
            <a:endParaRPr lang="en-US" altLang="en-US"/>
          </a:p>
        </p:txBody>
      </p:sp>
      <p:sp>
        <p:nvSpPr>
          <p:cNvPr id="9" name="Footer Placeholder 8"/>
          <p:cNvSpPr>
            <a:spLocks noGrp="1"/>
          </p:cNvSpPr>
          <p:nvPr>
            <p:ph type="ftr" sz="quarter" idx="11"/>
          </p:nvPr>
        </p:nvSpPr>
        <p:spPr>
          <a:xfrm>
            <a:off x="705644" y="6874264"/>
            <a:ext cx="4193540" cy="352785"/>
          </a:xfrm>
        </p:spPr>
        <p:txBody>
          <a:bodyPr>
            <a:normAutofit/>
          </a:bodyPr>
          <a:lstStyle>
            <a:lvl1pPr>
              <a:defRPr>
                <a:solidFill>
                  <a:srgbClr val="FFFFFF">
                    <a:alpha val="70000"/>
                  </a:srgbClr>
                </a:solidFill>
              </a:defRPr>
            </a:lvl1pPr>
          </a:lstStyle>
          <a:p>
            <a:pPr>
              <a:defRPr/>
            </a:pPr>
            <a:r>
              <a:rPr lang="en-US" altLang="en-US"/>
              <a:t>HRY591 - </a:t>
            </a:r>
            <a:r>
              <a:rPr lang="el-GR" altLang="en-US"/>
              <a:t>Αναδιατασσόμενα ψηφιακά συστήματα</a:t>
            </a:r>
            <a:endParaRPr lang="en-US" altLang="en-US"/>
          </a:p>
        </p:txBody>
      </p:sp>
      <p:sp>
        <p:nvSpPr>
          <p:cNvPr id="10" name="Slide Number Placeholder 9"/>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94643629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770553" y="1063394"/>
            <a:ext cx="6545963" cy="1310344"/>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770553" y="2907957"/>
            <a:ext cx="6545963" cy="341936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6591369" y="6877139"/>
            <a:ext cx="2276861" cy="357115"/>
          </a:xfrm>
          <a:prstGeom prst="rect">
            <a:avLst/>
          </a:prstGeom>
        </p:spPr>
        <p:txBody>
          <a:bodyPr vert="horz" lIns="91440" tIns="45720" rIns="91440" bIns="45720" rtlCol="0" anchor="ctr"/>
          <a:lstStyle>
            <a:lvl1pPr algn="r">
              <a:defRPr sz="1102">
                <a:solidFill>
                  <a:schemeClr val="tx1">
                    <a:alpha val="70000"/>
                  </a:schemeClr>
                </a:solidFill>
              </a:defRPr>
            </a:lvl1pPr>
          </a:lstStyle>
          <a:p>
            <a:pPr>
              <a:defRPr/>
            </a:pPr>
            <a:fld id="{51009DE1-47E2-4CDB-A0B7-59630D4F3723}" type="datetime1">
              <a:rPr lang="el-GR" altLang="en-US" smtClean="0"/>
              <a:t>10/7/2022</a:t>
            </a:fld>
            <a:endParaRPr lang="en-US" altLang="en-US"/>
          </a:p>
        </p:txBody>
      </p:sp>
      <p:sp>
        <p:nvSpPr>
          <p:cNvPr id="5" name="Footer Placeholder 4"/>
          <p:cNvSpPr>
            <a:spLocks noGrp="1"/>
          </p:cNvSpPr>
          <p:nvPr>
            <p:ph type="ftr" sz="quarter" idx="3"/>
          </p:nvPr>
        </p:nvSpPr>
        <p:spPr>
          <a:xfrm>
            <a:off x="1215142" y="6874264"/>
            <a:ext cx="5023406" cy="352785"/>
          </a:xfrm>
          <a:prstGeom prst="rect">
            <a:avLst/>
          </a:prstGeom>
        </p:spPr>
        <p:txBody>
          <a:bodyPr vert="horz" lIns="91440" tIns="45720" rIns="91440" bIns="45720" rtlCol="0" anchor="ctr"/>
          <a:lstStyle>
            <a:lvl1pPr algn="l">
              <a:defRPr sz="1102">
                <a:solidFill>
                  <a:schemeClr val="tx1">
                    <a:alpha val="70000"/>
                  </a:schemeClr>
                </a:solidFill>
              </a:defRPr>
            </a:lvl1p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4"/>
          </p:nvPr>
        </p:nvSpPr>
        <p:spPr>
          <a:xfrm>
            <a:off x="9084151" y="6854105"/>
            <a:ext cx="403225" cy="403183"/>
          </a:xfrm>
          <a:prstGeom prst="ellipse">
            <a:avLst/>
          </a:prstGeom>
          <a:solidFill>
            <a:srgbClr val="1D1D1D">
              <a:alpha val="69804"/>
            </a:srgbClr>
          </a:solidFill>
        </p:spPr>
        <p:txBody>
          <a:bodyPr vert="horz" lIns="18288" tIns="45720" rIns="18288" bIns="45720" rtlCol="0" anchor="ctr">
            <a:noAutofit/>
          </a:bodyPr>
          <a:lstStyle>
            <a:lvl1pPr algn="ctr">
              <a:defRPr sz="1213" spc="0" baseline="0">
                <a:solidFill>
                  <a:srgbClr val="FFFFFF"/>
                </a:solidFill>
              </a:defRPr>
            </a:lvl1p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0251737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ctr" defTabSz="1007943" rtl="0" eaLnBrk="1" latinLnBrk="0" hangingPunct="1">
        <a:lnSpc>
          <a:spcPct val="90000"/>
        </a:lnSpc>
        <a:spcBef>
          <a:spcPct val="0"/>
        </a:spcBef>
        <a:buNone/>
        <a:defRPr sz="2866" kern="1200" cap="all" spc="220" baseline="0">
          <a:solidFill>
            <a:srgbClr val="262626"/>
          </a:solidFill>
          <a:latin typeface="+mj-lt"/>
          <a:ea typeface="+mj-ea"/>
          <a:cs typeface="+mj-cs"/>
        </a:defRPr>
      </a:lvl1pPr>
    </p:titleStyle>
    <p:bodyStyle>
      <a:lvl1pPr marL="251986" indent="-251986" algn="l" defTabSz="1007943" rtl="0" eaLnBrk="1" latinLnBrk="0" hangingPunct="1">
        <a:lnSpc>
          <a:spcPct val="100000"/>
        </a:lnSpc>
        <a:spcBef>
          <a:spcPts val="1102"/>
        </a:spcBef>
        <a:buClr>
          <a:schemeClr val="accent2"/>
        </a:buClr>
        <a:buFont typeface="Arial" panose="020B0604020202020204" pitchFamily="34" charset="0"/>
        <a:buChar char="•"/>
        <a:defRPr sz="1984" kern="1200">
          <a:solidFill>
            <a:schemeClr val="tx1">
              <a:lumMod val="85000"/>
              <a:lumOff val="15000"/>
            </a:schemeClr>
          </a:solidFill>
          <a:latin typeface="+mn-lt"/>
          <a:ea typeface="+mn-ea"/>
          <a:cs typeface="+mn-cs"/>
        </a:defRPr>
      </a:lvl1pPr>
      <a:lvl2pPr marL="503972"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2pPr>
      <a:lvl3pPr marL="755957"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3pPr>
      <a:lvl4pPr marL="1007943"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4pPr>
      <a:lvl5pPr marL="1259929"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5pPr>
      <a:lvl6pPr marL="1448918"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solidFill>
          <a:latin typeface="+mn-lt"/>
          <a:ea typeface="+mn-ea"/>
          <a:cs typeface="+mn-cs"/>
        </a:defRPr>
      </a:lvl6pPr>
      <a:lvl7pPr marL="1637908"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solidFill>
          <a:latin typeface="+mn-lt"/>
          <a:ea typeface="+mn-ea"/>
          <a:cs typeface="+mn-cs"/>
        </a:defRPr>
      </a:lvl7pPr>
      <a:lvl8pPr marL="1826897"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baseline="0">
          <a:solidFill>
            <a:schemeClr val="tx1"/>
          </a:solidFill>
          <a:latin typeface="+mn-lt"/>
          <a:ea typeface="+mn-ea"/>
          <a:cs typeface="+mn-cs"/>
        </a:defRPr>
      </a:lvl8pPr>
      <a:lvl9pPr marL="2015886"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baseline="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94075" y="57610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3966749" y="655637"/>
            <a:ext cx="2147126" cy="461665"/>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Two types: </a:t>
            </a:r>
            <a:r>
              <a:rPr lang="en-US" sz="1600" dirty="0">
                <a:latin typeface="Times New Roman" panose="02020603050405020304" pitchFamily="18" charset="0"/>
                <a:cs typeface="Times New Roman" panose="02020603050405020304" pitchFamily="18" charset="0"/>
              </a:rPr>
              <a:t>Average and Max Pooling.</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Pooling Layer</a:t>
            </a:r>
          </a:p>
        </p:txBody>
      </p:sp>
      <p:sp>
        <p:nvSpPr>
          <p:cNvPr id="12" name="TextBox 11">
            <a:extLst>
              <a:ext uri="{FF2B5EF4-FFF2-40B4-BE49-F238E27FC236}">
                <a16:creationId xmlns:a16="http://schemas.microsoft.com/office/drawing/2014/main" id="{4AC21CC1-20C2-0722-59D7-016F00DBDC04}"/>
              </a:ext>
            </a:extLst>
          </p:cNvPr>
          <p:cNvSpPr txBox="1"/>
          <p:nvPr/>
        </p:nvSpPr>
        <p:spPr>
          <a:xfrm>
            <a:off x="503238" y="1839794"/>
            <a:ext cx="8575674"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Goal: </a:t>
            </a:r>
            <a:r>
              <a:rPr lang="en-US" sz="1600" dirty="0">
                <a:latin typeface="Times New Roman" panose="02020603050405020304" pitchFamily="18" charset="0"/>
                <a:cs typeface="Times New Roman" panose="02020603050405020304" pitchFamily="18" charset="0"/>
              </a:rPr>
              <a:t>Decrease computational power required to process data.</a:t>
            </a:r>
          </a:p>
          <a:p>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Extract dominant features through dimensionality reduction.</a:t>
            </a:r>
            <a:endParaRPr lang="en-US" sz="1600" b="1" dirty="0">
              <a:latin typeface="Times New Roman" panose="02020603050405020304" pitchFamily="18" charset="0"/>
              <a:cs typeface="Times New Roman" panose="02020603050405020304" pitchFamily="18" charset="0"/>
            </a:endParaRPr>
          </a:p>
        </p:txBody>
      </p:sp>
      <p:pic>
        <p:nvPicPr>
          <p:cNvPr id="16" name="Εικόνα 15">
            <a:extLst>
              <a:ext uri="{FF2B5EF4-FFF2-40B4-BE49-F238E27FC236}">
                <a16:creationId xmlns:a16="http://schemas.microsoft.com/office/drawing/2014/main" id="{AFA25540-92DD-D798-872B-CDE28D308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912" y="2955759"/>
            <a:ext cx="4000500" cy="3060383"/>
          </a:xfrm>
          <a:prstGeom prst="rect">
            <a:avLst/>
          </a:prstGeom>
        </p:spPr>
      </p:pic>
    </p:spTree>
    <p:extLst>
      <p:ext uri="{BB962C8B-B14F-4D97-AF65-F5344CB8AC3E}">
        <p14:creationId xmlns:p14="http://schemas.microsoft.com/office/powerpoint/2010/main" val="261715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Fully Connected Layers</a:t>
            </a:r>
          </a:p>
        </p:txBody>
      </p:sp>
      <p:sp>
        <p:nvSpPr>
          <p:cNvPr id="12" name="TextBox 11">
            <a:extLst>
              <a:ext uri="{FF2B5EF4-FFF2-40B4-BE49-F238E27FC236}">
                <a16:creationId xmlns:a16="http://schemas.microsoft.com/office/drawing/2014/main" id="{4AC21CC1-20C2-0722-59D7-016F00DBDC04}"/>
              </a:ext>
            </a:extLst>
          </p:cNvPr>
          <p:cNvSpPr txBox="1"/>
          <p:nvPr/>
        </p:nvSpPr>
        <p:spPr>
          <a:xfrm>
            <a:off x="752474" y="1399089"/>
            <a:ext cx="857567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Cheap way </a:t>
            </a:r>
            <a:r>
              <a:rPr lang="en-US" sz="1800" dirty="0">
                <a:effectLst/>
                <a:latin typeface="Times New Roman" panose="02020603050405020304" pitchFamily="18" charset="0"/>
                <a:ea typeface="Calibri" panose="020F0502020204030204" pitchFamily="34" charset="0"/>
              </a:rPr>
              <a:t>of learning non-linear combinations of the high-level features as represented by the output of the convolution and pooling layers.</a:t>
            </a:r>
            <a:endParaRPr lang="en-US" sz="1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AE9F590-5C3C-9382-7462-ADD5D50EED8D}"/>
              </a:ext>
            </a:extLst>
          </p:cNvPr>
          <p:cNvSpPr txBox="1"/>
          <p:nvPr/>
        </p:nvSpPr>
        <p:spPr>
          <a:xfrm>
            <a:off x="5726112" y="4051370"/>
            <a:ext cx="8575674"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Final layer:</a:t>
            </a:r>
            <a:r>
              <a:rPr lang="en-US" sz="1600" dirty="0">
                <a:latin typeface="Times New Roman" panose="02020603050405020304" pitchFamily="18" charset="0"/>
                <a:cs typeface="Times New Roman" panose="02020603050405020304" pitchFamily="18" charset="0"/>
              </a:rPr>
              <a:t> gets the probabilities and </a:t>
            </a:r>
          </a:p>
          <a:p>
            <a:r>
              <a:rPr lang="en-US" sz="1600" dirty="0">
                <a:latin typeface="Times New Roman" panose="02020603050405020304" pitchFamily="18" charset="0"/>
                <a:cs typeface="Times New Roman" panose="02020603050405020304" pitchFamily="18" charset="0"/>
              </a:rPr>
              <a:t>classifies each input into particular classes.</a:t>
            </a:r>
            <a:endParaRPr lang="en-US" sz="1600" b="1" dirty="0">
              <a:latin typeface="Times New Roman" panose="02020603050405020304" pitchFamily="18" charset="0"/>
              <a:cs typeface="Times New Roman" panose="02020603050405020304" pitchFamily="18" charset="0"/>
            </a:endParaRPr>
          </a:p>
        </p:txBody>
      </p:sp>
      <p:pic>
        <p:nvPicPr>
          <p:cNvPr id="15" name="Εικόνα 14">
            <a:extLst>
              <a:ext uri="{FF2B5EF4-FFF2-40B4-BE49-F238E27FC236}">
                <a16:creationId xmlns:a16="http://schemas.microsoft.com/office/drawing/2014/main" id="{6C8A3688-4782-CA7B-F9D1-246BD7C08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34" y="3533466"/>
            <a:ext cx="3683635" cy="2413635"/>
          </a:xfrm>
          <a:prstGeom prst="rect">
            <a:avLst/>
          </a:prstGeom>
        </p:spPr>
      </p:pic>
    </p:spTree>
    <p:extLst>
      <p:ext uri="{BB962C8B-B14F-4D97-AF65-F5344CB8AC3E}">
        <p14:creationId xmlns:p14="http://schemas.microsoft.com/office/powerpoint/2010/main" val="361655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b="1"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Loss Functions</a:t>
            </a:r>
          </a:p>
        </p:txBody>
      </p:sp>
      <p:sp>
        <p:nvSpPr>
          <p:cNvPr id="12" name="TextBox 11">
            <a:extLst>
              <a:ext uri="{FF2B5EF4-FFF2-40B4-BE49-F238E27FC236}">
                <a16:creationId xmlns:a16="http://schemas.microsoft.com/office/drawing/2014/main" id="{4AC21CC1-20C2-0722-59D7-016F00DBDC04}"/>
              </a:ext>
            </a:extLst>
          </p:cNvPr>
          <p:cNvSpPr txBox="1"/>
          <p:nvPr/>
        </p:nvSpPr>
        <p:spPr>
          <a:xfrm>
            <a:off x="503238" y="1376225"/>
            <a:ext cx="8575674"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Loss function : </a:t>
            </a:r>
            <a:r>
              <a:rPr lang="en-US" dirty="0">
                <a:latin typeface="Times New Roman" panose="02020603050405020304" pitchFamily="18" charset="0"/>
                <a:cs typeface="Times New Roman" panose="02020603050405020304" pitchFamily="18" charset="0"/>
              </a:rPr>
              <a:t>the prediction error of the Artificial Neural Network. </a:t>
            </a:r>
          </a:p>
          <a:p>
            <a:pPr lvl="3"/>
            <a:r>
              <a:rPr lang="en-US" dirty="0">
                <a:latin typeface="Times New Roman" panose="02020603050405020304" pitchFamily="18" charset="0"/>
                <a:cs typeface="Times New Roman" panose="02020603050405020304" pitchFamily="18" charset="0"/>
              </a:rPr>
              <a:t>Responsible for the update of the weights of the Neural Network.</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E9F590-5C3C-9382-7462-ADD5D50EED8D}"/>
                  </a:ext>
                </a:extLst>
              </p:cNvPr>
              <p:cNvSpPr txBox="1"/>
              <p:nvPr/>
            </p:nvSpPr>
            <p:spPr>
              <a:xfrm>
                <a:off x="-2271881" y="3077276"/>
                <a:ext cx="8575674" cy="7761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rPr>
                        <m:t>𝒔𝑳</m:t>
                      </m:r>
                      <m:r>
                        <a:rPr lang="en-US" sz="1200" b="1" i="1">
                          <a:latin typeface="Cambria Math" panose="02040503050406030204" pitchFamily="18" charset="0"/>
                        </a:rPr>
                        <m:t>𝟏</m:t>
                      </m:r>
                      <m:r>
                        <a:rPr lang="en-US" sz="1200" b="1" i="1">
                          <a:latin typeface="Cambria Math" panose="02040503050406030204" pitchFamily="18" charset="0"/>
                        </a:rPr>
                        <m:t>=</m:t>
                      </m:r>
                      <m:d>
                        <m:dPr>
                          <m:begChr m:val="{"/>
                          <m:endChr m:val=""/>
                          <m:ctrlPr>
                            <a:rPr lang="en-US" sz="1200" b="1" i="1">
                              <a:latin typeface="Cambria Math" panose="02040503050406030204" pitchFamily="18" charset="0"/>
                            </a:rPr>
                          </m:ctrlPr>
                        </m:dPr>
                        <m:e>
                          <m:eqArr>
                            <m:eqArrPr>
                              <m:ctrlPr>
                                <a:rPr lang="en-US" sz="1200" b="1" i="1">
                                  <a:latin typeface="Cambria Math" panose="02040503050406030204" pitchFamily="18" charset="0"/>
                                </a:rPr>
                              </m:ctrlPr>
                            </m:eqArrPr>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𝐱</m:t>
                                  </m:r>
                                  <m:r>
                                    <a:rPr lang="en-US" sz="1200" b="1" i="1">
                                      <a:latin typeface="Cambria Math" panose="02040503050406030204" pitchFamily="18" charset="0"/>
                                    </a:rPr>
                                    <m:t>−</m:t>
                                  </m:r>
                                  <m:r>
                                    <a:rPr lang="en-US" sz="1200" b="1" i="1">
                                      <a:latin typeface="Cambria Math" panose="02040503050406030204" pitchFamily="18" charset="0"/>
                                    </a:rPr>
                                    <m:t>𝐲</m:t>
                                  </m:r>
                                </m:e>
                              </m:d>
                              <m:r>
                                <a:rPr lang="en-US" sz="1200" b="1" i="1">
                                  <a:latin typeface="Cambria Math" panose="02040503050406030204" pitchFamily="18" charset="0"/>
                                </a:rPr>
                                <m:t>,                       </m:t>
                              </m:r>
                              <m:r>
                                <a:rPr lang="en-US" sz="1200" b="1" i="1">
                                  <a:latin typeface="Cambria Math" panose="02040503050406030204" pitchFamily="18" charset="0"/>
                                </a:rPr>
                                <m:t>𝒊𝒇</m:t>
                              </m:r>
                              <m:r>
                                <a:rPr lang="en-US" sz="1200" b="1" i="1">
                                  <a:latin typeface="Cambria Math" panose="02040503050406030204" pitchFamily="18" charset="0"/>
                                </a:rPr>
                                <m:t>  </m:t>
                              </m:r>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𝐱</m:t>
                                  </m:r>
                                  <m:r>
                                    <a:rPr lang="en-US" sz="1200" b="1" i="1">
                                      <a:latin typeface="Cambria Math" panose="02040503050406030204" pitchFamily="18" charset="0"/>
                                    </a:rPr>
                                    <m:t>−</m:t>
                                  </m:r>
                                  <m:r>
                                    <a:rPr lang="en-US" sz="1200" b="1" i="1">
                                      <a:latin typeface="Cambria Math" panose="02040503050406030204" pitchFamily="18" charset="0"/>
                                    </a:rPr>
                                    <m:t>𝐲</m:t>
                                  </m:r>
                                </m:e>
                              </m:d>
                              <m:r>
                                <a:rPr lang="en-US" sz="1200" b="1" i="1">
                                  <a:latin typeface="Cambria Math" panose="02040503050406030204" pitchFamily="18" charset="0"/>
                                </a:rPr>
                                <m:t>&gt;</m:t>
                              </m:r>
                              <m:r>
                                <a:rPr lang="el-GR" sz="1200" b="1" i="1">
                                  <a:latin typeface="Cambria Math" panose="02040503050406030204" pitchFamily="18" charset="0"/>
                                </a:rPr>
                                <m:t>𝒂</m:t>
                              </m:r>
                            </m:e>
                            <m:e>
                              <m:sSup>
                                <m:sSupPr>
                                  <m:ctrlPr>
                                    <a:rPr lang="en-US" sz="1200" b="1" i="1">
                                      <a:latin typeface="Cambria Math" panose="02040503050406030204" pitchFamily="18" charset="0"/>
                                    </a:rPr>
                                  </m:ctrlPr>
                                </m:sSupPr>
                                <m:e>
                                  <m:f>
                                    <m:fPr>
                                      <m:ctrlPr>
                                        <a:rPr lang="en-US" sz="1200" b="1" i="1">
                                          <a:latin typeface="Cambria Math" panose="02040503050406030204" pitchFamily="18" charset="0"/>
                                        </a:rPr>
                                      </m:ctrlPr>
                                    </m:fPr>
                                    <m:num>
                                      <m:r>
                                        <a:rPr lang="el-GR" sz="1200" b="1" i="1">
                                          <a:latin typeface="Cambria Math" panose="02040503050406030204" pitchFamily="18" charset="0"/>
                                        </a:rPr>
                                        <m:t>𝟏</m:t>
                                      </m:r>
                                    </m:num>
                                    <m:den>
                                      <m:d>
                                        <m:dPr>
                                          <m:begChr m:val="|"/>
                                          <m:endChr m:val="|"/>
                                          <m:ctrlPr>
                                            <a:rPr lang="en-US" sz="1200" b="1" i="1">
                                              <a:latin typeface="Cambria Math" panose="02040503050406030204" pitchFamily="18" charset="0"/>
                                            </a:rPr>
                                          </m:ctrlPr>
                                        </m:dPr>
                                        <m:e>
                                          <m:r>
                                            <a:rPr lang="el-GR" sz="1200" b="1" i="1">
                                              <a:latin typeface="Cambria Math" panose="02040503050406030204" pitchFamily="18" charset="0"/>
                                            </a:rPr>
                                            <m:t>𝒂</m:t>
                                          </m:r>
                                        </m:e>
                                      </m:d>
                                    </m:den>
                                  </m:f>
                                  <m:r>
                                    <a:rPr lang="el-GR" sz="1200" b="1" i="1">
                                      <a:latin typeface="Cambria Math" panose="02040503050406030204" pitchFamily="18" charset="0"/>
                                    </a:rPr>
                                    <m:t>(</m:t>
                                  </m:r>
                                  <m:r>
                                    <a:rPr lang="el-GR" sz="1200" b="1" i="1">
                                      <a:latin typeface="Cambria Math" panose="02040503050406030204" pitchFamily="18" charset="0"/>
                                    </a:rPr>
                                    <m:t>𝒙</m:t>
                                  </m:r>
                                  <m:r>
                                    <a:rPr lang="el-GR" sz="1200" b="1" i="1">
                                      <a:latin typeface="Cambria Math" panose="02040503050406030204" pitchFamily="18" charset="0"/>
                                    </a:rPr>
                                    <m:t>−</m:t>
                                  </m:r>
                                  <m:r>
                                    <a:rPr lang="el-GR" sz="1200" b="1" i="1">
                                      <a:latin typeface="Cambria Math" panose="02040503050406030204" pitchFamily="18" charset="0"/>
                                    </a:rPr>
                                    <m:t>𝒚</m:t>
                                  </m:r>
                                  <m:r>
                                    <a:rPr lang="el-GR" sz="1200" b="1" i="1">
                                      <a:latin typeface="Cambria Math" panose="02040503050406030204" pitchFamily="18" charset="0"/>
                                    </a:rPr>
                                    <m:t>)</m:t>
                                  </m:r>
                                </m:e>
                                <m:sup>
                                  <m:r>
                                    <a:rPr lang="el-GR" sz="1200" b="1" i="1">
                                      <a:latin typeface="Cambria Math" panose="02040503050406030204" pitchFamily="18" charset="0"/>
                                    </a:rPr>
                                    <m:t>𝟐</m:t>
                                  </m:r>
                                </m:sup>
                              </m:sSup>
                              <m:r>
                                <a:rPr lang="en-US" sz="1200" b="1" i="1">
                                  <a:latin typeface="Cambria Math" panose="02040503050406030204" pitchFamily="18" charset="0"/>
                                </a:rPr>
                                <m:t>,      </m:t>
                              </m:r>
                              <m:r>
                                <a:rPr lang="en-US" sz="1200" b="1" i="1">
                                  <a:latin typeface="Cambria Math" panose="02040503050406030204" pitchFamily="18" charset="0"/>
                                </a:rPr>
                                <m:t>𝒆𝒍𝒔𝒆</m:t>
                              </m:r>
                              <m:r>
                                <a:rPr lang="en-US" sz="1200" b="1" i="1">
                                  <a:latin typeface="Cambria Math" panose="02040503050406030204" pitchFamily="18" charset="0"/>
                                </a:rPr>
                                <m:t> </m:t>
                              </m:r>
                              <m:r>
                                <a:rPr lang="en-US" sz="1200" b="1" i="1">
                                  <a:latin typeface="Cambria Math" panose="02040503050406030204" pitchFamily="18" charset="0"/>
                                </a:rPr>
                                <m:t>𝒊𝒇</m:t>
                              </m:r>
                              <m:r>
                                <a:rPr lang="en-US" sz="1200" b="1" i="1">
                                  <a:latin typeface="Cambria Math" panose="02040503050406030204" pitchFamily="18" charset="0"/>
                                </a:rPr>
                                <m:t>    </m:t>
                              </m:r>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𝐱</m:t>
                                  </m:r>
                                  <m:r>
                                    <a:rPr lang="en-US" sz="1200" b="1" i="1">
                                      <a:latin typeface="Cambria Math" panose="02040503050406030204" pitchFamily="18" charset="0"/>
                                    </a:rPr>
                                    <m:t>−</m:t>
                                  </m:r>
                                  <m:r>
                                    <a:rPr lang="en-US" sz="1200" b="1" i="1">
                                      <a:latin typeface="Cambria Math" panose="02040503050406030204" pitchFamily="18" charset="0"/>
                                    </a:rPr>
                                    <m:t>𝐲</m:t>
                                  </m:r>
                                </m:e>
                              </m:d>
                              <m:r>
                                <a:rPr lang="en-US" sz="1200" b="1" i="1">
                                  <a:latin typeface="Cambria Math" panose="02040503050406030204" pitchFamily="18" charset="0"/>
                                </a:rPr>
                                <m:t>≤</m:t>
                              </m:r>
                              <m:r>
                                <a:rPr lang="el-GR" sz="1200" b="1" i="1">
                                  <a:latin typeface="Cambria Math" panose="02040503050406030204" pitchFamily="18" charset="0"/>
                                </a:rPr>
                                <m:t>𝒂</m:t>
                              </m:r>
                            </m:e>
                          </m:eqArr>
                        </m:e>
                      </m:d>
                    </m:oMath>
                  </m:oMathPara>
                </a14:m>
                <a:endParaRPr lang="en-US" sz="1200" dirty="0"/>
              </a:p>
            </p:txBody>
          </p:sp>
        </mc:Choice>
        <mc:Fallback xmlns="">
          <p:sp>
            <p:nvSpPr>
              <p:cNvPr id="14" name="TextBox 13">
                <a:extLst>
                  <a:ext uri="{FF2B5EF4-FFF2-40B4-BE49-F238E27FC236}">
                    <a16:creationId xmlns:a16="http://schemas.microsoft.com/office/drawing/2014/main" id="{5AE9F590-5C3C-9382-7462-ADD5D50EED8D}"/>
                  </a:ext>
                </a:extLst>
              </p:cNvPr>
              <p:cNvSpPr txBox="1">
                <a:spLocks noRot="1" noChangeAspect="1" noMove="1" noResize="1" noEditPoints="1" noAdjustHandles="1" noChangeArrowheads="1" noChangeShapeType="1" noTextEdit="1"/>
              </p:cNvSpPr>
              <p:nvPr/>
            </p:nvSpPr>
            <p:spPr>
              <a:xfrm>
                <a:off x="-2271881" y="3077276"/>
                <a:ext cx="8575674" cy="776175"/>
              </a:xfrm>
              <a:prstGeom prst="rect">
                <a:avLst/>
              </a:prstGeom>
              <a:blipFill>
                <a:blip r:embed="rId3"/>
                <a:stretch>
                  <a:fillRect/>
                </a:stretch>
              </a:blipFill>
            </p:spPr>
            <p:txBody>
              <a:bodyPr/>
              <a:lstStyle/>
              <a:p>
                <a:r>
                  <a:rPr lang="en-US">
                    <a:noFill/>
                  </a:rPr>
                  <a:t> </a:t>
                </a:r>
              </a:p>
            </p:txBody>
          </p:sp>
        </mc:Fallback>
      </mc:AlternateContent>
      <p:pic>
        <p:nvPicPr>
          <p:cNvPr id="16" name="Εικόνα 15">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52" y="4093827"/>
            <a:ext cx="3622674" cy="196441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27AACC-2E78-8250-6EDA-910E1A8897F1}"/>
                  </a:ext>
                </a:extLst>
              </p:cNvPr>
              <p:cNvSpPr txBox="1"/>
              <p:nvPr/>
            </p:nvSpPr>
            <p:spPr>
              <a:xfrm>
                <a:off x="3135312" y="3307280"/>
                <a:ext cx="857567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𝑭𝑳</m:t>
                      </m:r>
                      <m:d>
                        <m:dPr>
                          <m:ctrlPr>
                            <a:rPr lang="en-US" sz="1400" b="1" i="1">
                              <a:latin typeface="Cambria Math" panose="02040503050406030204" pitchFamily="18" charset="0"/>
                            </a:rPr>
                          </m:ctrlPr>
                        </m:dPr>
                        <m:e>
                          <m:sSub>
                            <m:sSubPr>
                              <m:ctrlPr>
                                <a:rPr lang="en-US" sz="1400" b="1" i="1">
                                  <a:latin typeface="Cambria Math" panose="02040503050406030204" pitchFamily="18" charset="0"/>
                                </a:rPr>
                              </m:ctrlPr>
                            </m:sSubPr>
                            <m:e>
                              <m:r>
                                <a:rPr lang="en-US" sz="1400" b="1" i="1">
                                  <a:latin typeface="Cambria Math" panose="02040503050406030204" pitchFamily="18" charset="0"/>
                                </a:rPr>
                                <m:t>𝒑</m:t>
                              </m:r>
                            </m:e>
                            <m:sub>
                              <m:r>
                                <a:rPr lang="en-US" sz="1400" b="1" i="1">
                                  <a:latin typeface="Cambria Math" panose="02040503050406030204" pitchFamily="18" charset="0"/>
                                </a:rPr>
                                <m:t>𝒕</m:t>
                              </m:r>
                            </m:sub>
                          </m:sSub>
                        </m:e>
                      </m:d>
                      <m:r>
                        <a:rPr lang="en-US" sz="1400" b="1" i="1">
                          <a:latin typeface="Cambria Math" panose="02040503050406030204" pitchFamily="18" charset="0"/>
                        </a:rPr>
                        <m:t>=</m:t>
                      </m:r>
                      <m:sSup>
                        <m:sSupPr>
                          <m:ctrlPr>
                            <a:rPr lang="en-US" sz="1400" b="1" i="1">
                              <a:latin typeface="Cambria Math" panose="02040503050406030204" pitchFamily="18" charset="0"/>
                            </a:rPr>
                          </m:ctrlPr>
                        </m:sSupPr>
                        <m:e>
                          <m:d>
                            <m:dPr>
                              <m:ctrlPr>
                                <a:rPr lang="en-US" sz="1400" b="1" i="1">
                                  <a:latin typeface="Cambria Math" panose="02040503050406030204" pitchFamily="18" charset="0"/>
                                </a:rPr>
                              </m:ctrlPr>
                            </m:dPr>
                            <m:e>
                              <m:r>
                                <a:rPr lang="en-US" sz="1400" b="1" i="1">
                                  <a:latin typeface="Cambria Math" panose="02040503050406030204" pitchFamily="18" charset="0"/>
                                </a:rPr>
                                <m:t>𝟏</m:t>
                              </m:r>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𝒑</m:t>
                                  </m:r>
                                </m:e>
                                <m:sub>
                                  <m:r>
                                    <a:rPr lang="en-US" sz="1400" b="1" i="1">
                                      <a:latin typeface="Cambria Math" panose="02040503050406030204" pitchFamily="18" charset="0"/>
                                    </a:rPr>
                                    <m:t>𝒕</m:t>
                                  </m:r>
                                </m:sub>
                              </m:sSub>
                            </m:e>
                          </m:d>
                        </m:e>
                        <m:sup>
                          <m:r>
                            <a:rPr lang="el-GR" sz="1400" b="1" i="1">
                              <a:latin typeface="Cambria Math" panose="02040503050406030204" pitchFamily="18" charset="0"/>
                            </a:rPr>
                            <m:t>𝜸</m:t>
                          </m:r>
                        </m:sup>
                      </m:sSup>
                      <m:r>
                        <a:rPr lang="en-US" sz="1400" b="1" i="1">
                          <a:latin typeface="Cambria Math" panose="02040503050406030204" pitchFamily="18" charset="0"/>
                        </a:rPr>
                        <m:t>𝒍𝒐𝒈</m:t>
                      </m:r>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𝒑</m:t>
                          </m:r>
                        </m:e>
                        <m:sub>
                          <m:r>
                            <a:rPr lang="en-US" sz="1400" b="1" i="1">
                              <a:latin typeface="Cambria Math" panose="02040503050406030204" pitchFamily="18" charset="0"/>
                            </a:rPr>
                            <m:t>𝒕</m:t>
                          </m:r>
                        </m:sub>
                      </m:sSub>
                      <m:r>
                        <a:rPr lang="en-US" sz="1400" b="1" i="1">
                          <a:latin typeface="Cambria Math" panose="02040503050406030204" pitchFamily="18" charset="0"/>
                        </a:rPr>
                        <m:t>)</m:t>
                      </m:r>
                    </m:oMath>
                  </m:oMathPara>
                </a14:m>
                <a:endParaRPr lang="en-US" sz="1400" dirty="0"/>
              </a:p>
            </p:txBody>
          </p:sp>
        </mc:Choice>
        <mc:Fallback xmlns="">
          <p:sp>
            <p:nvSpPr>
              <p:cNvPr id="17" name="TextBox 16">
                <a:extLst>
                  <a:ext uri="{FF2B5EF4-FFF2-40B4-BE49-F238E27FC236}">
                    <a16:creationId xmlns:a16="http://schemas.microsoft.com/office/drawing/2014/main" id="{DC27AACC-2E78-8250-6EDA-910E1A8897F1}"/>
                  </a:ext>
                </a:extLst>
              </p:cNvPr>
              <p:cNvSpPr txBox="1">
                <a:spLocks noRot="1" noChangeAspect="1" noMove="1" noResize="1" noEditPoints="1" noAdjustHandles="1" noChangeArrowheads="1" noChangeShapeType="1" noTextEdit="1"/>
              </p:cNvSpPr>
              <p:nvPr/>
            </p:nvSpPr>
            <p:spPr>
              <a:xfrm>
                <a:off x="3135312" y="3307280"/>
                <a:ext cx="8575674" cy="307777"/>
              </a:xfrm>
              <a:prstGeom prst="rect">
                <a:avLst/>
              </a:prstGeom>
              <a:blipFill>
                <a:blip r:embed="rId5"/>
                <a:stretch>
                  <a:fillRect b="-10000"/>
                </a:stretch>
              </a:blipFill>
            </p:spPr>
            <p:txBody>
              <a:bodyPr/>
              <a:lstStyle/>
              <a:p>
                <a:r>
                  <a:rPr lang="en-US">
                    <a:noFill/>
                  </a:rPr>
                  <a:t> </a:t>
                </a:r>
              </a:p>
            </p:txBody>
          </p:sp>
        </mc:Fallback>
      </mc:AlternateContent>
      <p:pic>
        <p:nvPicPr>
          <p:cNvPr id="18" name="Εικόνα 17">
            <a:extLst>
              <a:ext uri="{FF2B5EF4-FFF2-40B4-BE49-F238E27FC236}">
                <a16:creationId xmlns:a16="http://schemas.microsoft.com/office/drawing/2014/main" id="{E89066EF-D7E9-480B-BB41-0F97A95BF3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6112" y="4093827"/>
            <a:ext cx="3622674" cy="1964412"/>
          </a:xfrm>
          <a:prstGeom prst="rect">
            <a:avLst/>
          </a:prstGeom>
        </p:spPr>
      </p:pic>
    </p:spTree>
    <p:extLst>
      <p:ext uri="{BB962C8B-B14F-4D97-AF65-F5344CB8AC3E}">
        <p14:creationId xmlns:p14="http://schemas.microsoft.com/office/powerpoint/2010/main" val="251564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4343400" cy="206210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CNNs:</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Contains Fully Connected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be used as backbone networks.</a:t>
            </a:r>
          </a:p>
          <a:p>
            <a:pPr marL="285750" indent="-28575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 etc.</a:t>
            </a:r>
          </a:p>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CNNs v Fully CNN</a:t>
            </a:r>
          </a:p>
        </p:txBody>
      </p:sp>
      <p:sp>
        <p:nvSpPr>
          <p:cNvPr id="10" name="TextBox 9">
            <a:extLst>
              <a:ext uri="{FF2B5EF4-FFF2-40B4-BE49-F238E27FC236}">
                <a16:creationId xmlns:a16="http://schemas.microsoft.com/office/drawing/2014/main" id="{194323E0-653B-DCEE-1F4A-720135B26B3F}"/>
              </a:ext>
            </a:extLst>
          </p:cNvPr>
          <p:cNvSpPr txBox="1"/>
          <p:nvPr/>
        </p:nvSpPr>
        <p:spPr>
          <a:xfrm>
            <a:off x="4855369" y="1258947"/>
            <a:ext cx="4343400"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Fully CNNs:</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Fully Connected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Performs only Convolution, up-sampling and down-sampling operations.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handle different input sizes.</a:t>
            </a:r>
          </a:p>
          <a:p>
            <a:pPr marL="285750" indent="-28575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Feature Pyramid Network, etc.</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11" name="Εικόνα 10">
            <a:extLst>
              <a:ext uri="{FF2B5EF4-FFF2-40B4-BE49-F238E27FC236}">
                <a16:creationId xmlns:a16="http://schemas.microsoft.com/office/drawing/2014/main" id="{69AA7F20-3D1E-531A-E328-2B7CA38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12" y="3936940"/>
            <a:ext cx="3505200" cy="2207042"/>
          </a:xfrm>
          <a:prstGeom prst="rect">
            <a:avLst/>
          </a:prstGeom>
        </p:spPr>
      </p:pic>
      <p:pic>
        <p:nvPicPr>
          <p:cNvPr id="12" name="Εικόνα 11">
            <a:extLst>
              <a:ext uri="{FF2B5EF4-FFF2-40B4-BE49-F238E27FC236}">
                <a16:creationId xmlns:a16="http://schemas.microsoft.com/office/drawing/2014/main" id="{2A0FC382-DD26-26C7-D403-8651D8F46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264" y="3836462"/>
            <a:ext cx="3517208" cy="2221777"/>
          </a:xfrm>
          <a:prstGeom prst="rect">
            <a:avLst/>
          </a:prstGeom>
        </p:spPr>
      </p:pic>
    </p:spTree>
    <p:extLst>
      <p:ext uri="{BB962C8B-B14F-4D97-AF65-F5344CB8AC3E}">
        <p14:creationId xmlns:p14="http://schemas.microsoft.com/office/powerpoint/2010/main" val="6039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
        <p:nvSpPr>
          <p:cNvPr id="10" name="タイトル 8">
            <a:extLst>
              <a:ext uri="{FF2B5EF4-FFF2-40B4-BE49-F238E27FC236}">
                <a16:creationId xmlns:a16="http://schemas.microsoft.com/office/drawing/2014/main" id="{11D90F9A-4007-1E2B-3861-595B18E9CC25}"/>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U-Net</a:t>
            </a:r>
          </a:p>
        </p:txBody>
      </p:sp>
    </p:spTree>
    <p:extLst>
      <p:ext uri="{BB962C8B-B14F-4D97-AF65-F5344CB8AC3E}">
        <p14:creationId xmlns:p14="http://schemas.microsoft.com/office/powerpoint/2010/main" val="35810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
        <p:nvSpPr>
          <p:cNvPr id="10" name="タイトル 8">
            <a:extLst>
              <a:ext uri="{FF2B5EF4-FFF2-40B4-BE49-F238E27FC236}">
                <a16:creationId xmlns:a16="http://schemas.microsoft.com/office/drawing/2014/main" id="{47C32842-E63D-D392-3636-0989B7D18553}"/>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Feature Pyramid Network</a:t>
            </a:r>
          </a:p>
        </p:txBody>
      </p:sp>
    </p:spTree>
    <p:extLst>
      <p:ext uri="{BB962C8B-B14F-4D97-AF65-F5344CB8AC3E}">
        <p14:creationId xmlns:p14="http://schemas.microsoft.com/office/powerpoint/2010/main" val="370388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
        <p:nvSpPr>
          <p:cNvPr id="11" name="タイトル 8">
            <a:extLst>
              <a:ext uri="{FF2B5EF4-FFF2-40B4-BE49-F238E27FC236}">
                <a16:creationId xmlns:a16="http://schemas.microsoft.com/office/drawing/2014/main" id="{9B92433B-7BEB-5C76-B75C-0EC3904167CB}"/>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a:solidFill>
                  <a:schemeClr val="bg1"/>
                </a:solidFill>
                <a:latin typeface="Times New Roman" panose="02020603050405020304" pitchFamily="18" charset="0"/>
                <a:cs typeface="Times New Roman" panose="02020603050405020304" pitchFamily="18" charset="0"/>
              </a:rPr>
              <a:t>FPN v U-Net</a:t>
            </a:r>
            <a:endParaRPr kumimoji="1" lang="en-US" altLang="ja-JP"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1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
        <p:nvSpPr>
          <p:cNvPr id="10" name="タイトル 8">
            <a:extLst>
              <a:ext uri="{FF2B5EF4-FFF2-40B4-BE49-F238E27FC236}">
                <a16:creationId xmlns:a16="http://schemas.microsoft.com/office/drawing/2014/main" id="{1172EE9A-F141-714B-717D-10D71D219483}"/>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RCNN</a:t>
            </a:r>
          </a:p>
        </p:txBody>
      </p:sp>
    </p:spTree>
    <p:extLst>
      <p:ext uri="{BB962C8B-B14F-4D97-AF65-F5344CB8AC3E}">
        <p14:creationId xmlns:p14="http://schemas.microsoft.com/office/powerpoint/2010/main" val="41929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
        <p:nvSpPr>
          <p:cNvPr id="10" name="タイトル 8">
            <a:extLst>
              <a:ext uri="{FF2B5EF4-FFF2-40B4-BE49-F238E27FC236}">
                <a16:creationId xmlns:a16="http://schemas.microsoft.com/office/drawing/2014/main" id="{695FEE1F-F19A-B211-CEFF-542ADE20A54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Fast RCNN</a:t>
            </a:r>
          </a:p>
        </p:txBody>
      </p:sp>
    </p:spTree>
    <p:extLst>
      <p:ext uri="{BB962C8B-B14F-4D97-AF65-F5344CB8AC3E}">
        <p14:creationId xmlns:p14="http://schemas.microsoft.com/office/powerpoint/2010/main" val="152723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
        <p:nvSpPr>
          <p:cNvPr id="11" name="タイトル 8">
            <a:extLst>
              <a:ext uri="{FF2B5EF4-FFF2-40B4-BE49-F238E27FC236}">
                <a16:creationId xmlns:a16="http://schemas.microsoft.com/office/drawing/2014/main" id="{D6C3AAEE-5BC0-2B35-B4F9-EA73631CDB4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Faster RCNN</a:t>
            </a:r>
          </a:p>
        </p:txBody>
      </p:sp>
    </p:spTree>
    <p:extLst>
      <p:ext uri="{BB962C8B-B14F-4D97-AF65-F5344CB8AC3E}">
        <p14:creationId xmlns:p14="http://schemas.microsoft.com/office/powerpoint/2010/main" val="167720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Contents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944A5A-2F46-FBBE-CFE9-33CE03A987B4}"/>
              </a:ext>
            </a:extLst>
          </p:cNvPr>
          <p:cNvSpPr txBox="1"/>
          <p:nvPr/>
        </p:nvSpPr>
        <p:spPr>
          <a:xfrm>
            <a:off x="2944814" y="2764174"/>
            <a:ext cx="662939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What are UAVs?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Object Detection systems.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Convolutional Neural Networks.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Two-stage / single-stage detectors.</a:t>
            </a:r>
          </a:p>
          <a:p>
            <a:pPr marL="28575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RetinaNet</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Modified </a:t>
            </a:r>
            <a:r>
              <a:rPr lang="en-US" b="1" dirty="0" err="1">
                <a:latin typeface="Times New Roman" panose="02020603050405020304" pitchFamily="18" charset="0"/>
                <a:cs typeface="Times New Roman" panose="02020603050405020304" pitchFamily="18" charset="0"/>
              </a:rPr>
              <a:t>RetinaNet</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Conclusions.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Limitations and Future Work.</a:t>
            </a:r>
          </a:p>
        </p:txBody>
      </p:sp>
    </p:spTree>
    <p:extLst>
      <p:ext uri="{BB962C8B-B14F-4D97-AF65-F5344CB8AC3E}">
        <p14:creationId xmlns:p14="http://schemas.microsoft.com/office/powerpoint/2010/main" val="334186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
        <p:nvSpPr>
          <p:cNvPr id="10" name="タイトル 8">
            <a:extLst>
              <a:ext uri="{FF2B5EF4-FFF2-40B4-BE49-F238E27FC236}">
                <a16:creationId xmlns:a16="http://schemas.microsoft.com/office/drawing/2014/main" id="{6CC3EEE2-8730-79D4-AAE0-E78C7EA9F610}"/>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YOLO general Pipeline</a:t>
            </a:r>
          </a:p>
        </p:txBody>
      </p:sp>
    </p:spTree>
    <p:extLst>
      <p:ext uri="{BB962C8B-B14F-4D97-AF65-F5344CB8AC3E}">
        <p14:creationId xmlns:p14="http://schemas.microsoft.com/office/powerpoint/2010/main" val="382923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308324"/>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a:t>
            </a:r>
            <a:r>
              <a:rPr lang="en-US">
                <a:latin typeface="Times New Roman" panose="02020603050405020304" pitchFamily="18" charset="0"/>
                <a:cs typeface="Times New Roman" panose="02020603050405020304" pitchFamily="18" charset="0"/>
              </a:rPr>
              <a:t>Fully Convolutional </a:t>
            </a:r>
            <a:r>
              <a:rPr lang="en-US" dirty="0">
                <a:latin typeface="Times New Roman" panose="02020603050405020304" pitchFamily="18" charset="0"/>
                <a:cs typeface="Times New Roman" panose="02020603050405020304" pitchFamily="18" charset="0"/>
              </a:rPr>
              <a:t>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B7D59F1E-9C8D-6D72-619F-5637C48C2A0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err="1">
                <a:solidFill>
                  <a:schemeClr val="bg1"/>
                </a:solidFill>
                <a:latin typeface="Times New Roman" panose="02020603050405020304" pitchFamily="18" charset="0"/>
                <a:cs typeface="Times New Roman" panose="02020603050405020304" pitchFamily="18" charset="0"/>
              </a:rPr>
              <a:t>RetinaNet</a:t>
            </a:r>
            <a:r>
              <a:rPr kumimoji="1" lang="en-US" altLang="ja-JP" sz="2400" i="1" spc="300" dirty="0">
                <a:solidFill>
                  <a:schemeClr val="bg1"/>
                </a:solidFill>
                <a:latin typeface="Times New Roman" panose="02020603050405020304" pitchFamily="18" charset="0"/>
                <a:cs typeface="Times New Roman" panose="02020603050405020304" pitchFamily="18" charset="0"/>
              </a:rPr>
              <a:t> Architecture</a:t>
            </a:r>
          </a:p>
        </p:txBody>
      </p:sp>
    </p:spTree>
    <p:extLst>
      <p:ext uri="{BB962C8B-B14F-4D97-AF65-F5344CB8AC3E}">
        <p14:creationId xmlns:p14="http://schemas.microsoft.com/office/powerpoint/2010/main" val="137615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
        <p:nvSpPr>
          <p:cNvPr id="9" name="タイトル 8">
            <a:extLst>
              <a:ext uri="{FF2B5EF4-FFF2-40B4-BE49-F238E27FC236}">
                <a16:creationId xmlns:a16="http://schemas.microsoft.com/office/drawing/2014/main" id="{8632EA52-5CFF-5530-255F-E77988AE0ABF}"/>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Backbone Network</a:t>
            </a:r>
          </a:p>
        </p:txBody>
      </p:sp>
    </p:spTree>
    <p:extLst>
      <p:ext uri="{BB962C8B-B14F-4D97-AF65-F5344CB8AC3E}">
        <p14:creationId xmlns:p14="http://schemas.microsoft.com/office/powerpoint/2010/main" val="30484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1112836"/>
            <a:ext cx="5414926" cy="3276599"/>
          </a:xfrm>
          <a:prstGeom prst="rect">
            <a:avLst/>
          </a:prstGeom>
        </p:spPr>
      </p:pic>
      <p:sp>
        <p:nvSpPr>
          <p:cNvPr id="9" name="タイトル 8">
            <a:extLst>
              <a:ext uri="{FF2B5EF4-FFF2-40B4-BE49-F238E27FC236}">
                <a16:creationId xmlns:a16="http://schemas.microsoft.com/office/drawing/2014/main" id="{0C15A812-0F13-7CCC-7849-8EAC380F6719}"/>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ResNet50 - FPN</a:t>
            </a:r>
          </a:p>
        </p:txBody>
      </p:sp>
    </p:spTree>
    <p:extLst>
      <p:ext uri="{BB962C8B-B14F-4D97-AF65-F5344CB8AC3E}">
        <p14:creationId xmlns:p14="http://schemas.microsoft.com/office/powerpoint/2010/main" val="38887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1217613"/>
            <a:ext cx="5414926" cy="3171823"/>
          </a:xfrm>
          <a:prstGeom prst="rect">
            <a:avLst/>
          </a:prstGeom>
        </p:spPr>
      </p:pic>
      <p:sp>
        <p:nvSpPr>
          <p:cNvPr id="9" name="タイトル 8">
            <a:extLst>
              <a:ext uri="{FF2B5EF4-FFF2-40B4-BE49-F238E27FC236}">
                <a16:creationId xmlns:a16="http://schemas.microsoft.com/office/drawing/2014/main" id="{F3C99659-6561-2724-4ADB-6804CF793D05}"/>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ResNet50 - FPN</a:t>
            </a:r>
          </a:p>
        </p:txBody>
      </p:sp>
    </p:spTree>
    <p:extLst>
      <p:ext uri="{BB962C8B-B14F-4D97-AF65-F5344CB8AC3E}">
        <p14:creationId xmlns:p14="http://schemas.microsoft.com/office/powerpoint/2010/main" val="281494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
        <p:nvSpPr>
          <p:cNvPr id="9" name="タイトル 8">
            <a:extLst>
              <a:ext uri="{FF2B5EF4-FFF2-40B4-BE49-F238E27FC236}">
                <a16:creationId xmlns:a16="http://schemas.microsoft.com/office/drawing/2014/main" id="{426D6543-C97B-FEA9-14A8-8E1CC85BCA2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Classification</a:t>
            </a:r>
          </a:p>
        </p:txBody>
      </p:sp>
    </p:spTree>
    <p:extLst>
      <p:ext uri="{BB962C8B-B14F-4D97-AF65-F5344CB8AC3E}">
        <p14:creationId xmlns:p14="http://schemas.microsoft.com/office/powerpoint/2010/main" val="107275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
        <p:nvSpPr>
          <p:cNvPr id="9" name="タイトル 8">
            <a:extLst>
              <a:ext uri="{FF2B5EF4-FFF2-40B4-BE49-F238E27FC236}">
                <a16:creationId xmlns:a16="http://schemas.microsoft.com/office/drawing/2014/main" id="{91AACB80-2779-0232-1D9A-497F3B2D4E4B}"/>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Box Regression</a:t>
            </a:r>
          </a:p>
        </p:txBody>
      </p:sp>
    </p:spTree>
    <p:extLst>
      <p:ext uri="{BB962C8B-B14F-4D97-AF65-F5344CB8AC3E}">
        <p14:creationId xmlns:p14="http://schemas.microsoft.com/office/powerpoint/2010/main" val="296229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93688" y="43025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5" name="TextBox 4">
            <a:extLst>
              <a:ext uri="{FF2B5EF4-FFF2-40B4-BE49-F238E27FC236}">
                <a16:creationId xmlns:a16="http://schemas.microsoft.com/office/drawing/2014/main" id="{9D6B7C95-7824-4425-9A31-2B0C292303D8}"/>
              </a:ext>
            </a:extLst>
          </p:cNvPr>
          <p:cNvSpPr txBox="1"/>
          <p:nvPr/>
        </p:nvSpPr>
        <p:spPr>
          <a:xfrm>
            <a:off x="507178" y="610868"/>
            <a:ext cx="8839200" cy="1323439"/>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0"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A</a:t>
            </a:r>
            <a:r>
              <a:rPr lang="en-US" sz="1600" b="1" i="0" dirty="0">
                <a:solidFill>
                  <a:srgbClr val="1A1A1A"/>
                </a:solidFill>
                <a:effectLst/>
                <a:latin typeface="Times New Roman" panose="02020603050405020304" pitchFamily="18" charset="0"/>
                <a:cs typeface="Times New Roman" panose="02020603050405020304" pitchFamily="18" charset="0"/>
              </a:rPr>
              <a:t> </a:t>
            </a:r>
            <a:r>
              <a:rPr lang="en-US" sz="1600" b="0" i="0" dirty="0">
                <a:solidFill>
                  <a:srgbClr val="1A1A1A"/>
                </a:solidFill>
                <a:effectLst/>
                <a:latin typeface="Times New Roman" panose="02020603050405020304" pitchFamily="18" charset="0"/>
                <a:cs typeface="Times New Roman" panose="02020603050405020304" pitchFamily="18" charset="0"/>
              </a:rPr>
              <a:t>set of predefined bounding boxes of a certain height and width.</a:t>
            </a:r>
          </a:p>
          <a:p>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Defined to capture the scale and aspect ratio of specific object classes you want to detect and are typically chosen based on object sizes in the training datasets.</a:t>
            </a:r>
          </a:p>
        </p:txBody>
      </p:sp>
      <p:pic>
        <p:nvPicPr>
          <p:cNvPr id="7" name="Εικόνα 6">
            <a:extLst>
              <a:ext uri="{FF2B5EF4-FFF2-40B4-BE49-F238E27FC236}">
                <a16:creationId xmlns:a16="http://schemas.microsoft.com/office/drawing/2014/main" id="{AD9AE273-F879-417D-BF28-D631F10DD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661" y="2116909"/>
            <a:ext cx="3271587" cy="2822825"/>
          </a:xfrm>
          <a:prstGeom prst="rect">
            <a:avLst/>
          </a:prstGeom>
        </p:spPr>
      </p:pic>
      <p:sp>
        <p:nvSpPr>
          <p:cNvPr id="8" name="TextBox 7">
            <a:extLst>
              <a:ext uri="{FF2B5EF4-FFF2-40B4-BE49-F238E27FC236}">
                <a16:creationId xmlns:a16="http://schemas.microsoft.com/office/drawing/2014/main" id="{9B29F3B5-322F-4CA1-90BE-AD14955832E4}"/>
              </a:ext>
            </a:extLst>
          </p:cNvPr>
          <p:cNvSpPr txBox="1"/>
          <p:nvPr/>
        </p:nvSpPr>
        <p:spPr>
          <a:xfrm>
            <a:off x="293688" y="2266753"/>
            <a:ext cx="3810000" cy="3691780"/>
          </a:xfrm>
          <a:prstGeom prst="rect">
            <a:avLst/>
          </a:prstGeom>
          <a:noFill/>
        </p:spPr>
        <p:txBody>
          <a:bodyPr wrap="square" rtlCol="0">
            <a:spAutoFit/>
          </a:bodyPr>
          <a:lstStyle/>
          <a:p>
            <a:pPr marL="228600" marR="0">
              <a:lnSpc>
                <a:spcPct val="115000"/>
              </a:lnSpc>
              <a:spcBef>
                <a:spcPts val="0"/>
              </a:spcBef>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Anchor Boxes Parameters: </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sizes = {16, 32, 64, 128, 256}</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aspect ratios = {1:2,1:1,2:1,3:1}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(16x32, 16x16, 32x16, 64x16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32x64, 32x32, 64x32, 128x32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64x128, 64x64, 128x64, 256x64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128x256, 128x128, 256x128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256x256)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Total 16 possible anchor boxes.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9" name="TextBox 8">
            <a:extLst>
              <a:ext uri="{FF2B5EF4-FFF2-40B4-BE49-F238E27FC236}">
                <a16:creationId xmlns:a16="http://schemas.microsoft.com/office/drawing/2014/main" id="{D2B17CA3-116A-4361-BA26-775B7C913530}"/>
              </a:ext>
            </a:extLst>
          </p:cNvPr>
          <p:cNvSpPr txBox="1"/>
          <p:nvPr/>
        </p:nvSpPr>
        <p:spPr>
          <a:xfrm>
            <a:off x="7653037" y="3267865"/>
            <a:ext cx="1814811" cy="16004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Non Maximum Suppression </a:t>
            </a:r>
            <a:r>
              <a:rPr lang="en-US" sz="1400" dirty="0">
                <a:latin typeface="Times New Roman" panose="02020603050405020304" pitchFamily="18" charset="0"/>
                <a:cs typeface="Times New Roman" panose="02020603050405020304" pitchFamily="18" charset="0"/>
              </a:rPr>
              <a:t>is applied to remove overlapping predictions and to get the box with the highest </a:t>
            </a:r>
            <a:r>
              <a:rPr lang="en-US" sz="1400" dirty="0" err="1">
                <a:latin typeface="Times New Roman" panose="02020603050405020304" pitchFamily="18" charset="0"/>
                <a:cs typeface="Times New Roman" panose="02020603050405020304" pitchFamily="18" charset="0"/>
              </a:rPr>
              <a:t>IoU</a:t>
            </a:r>
            <a:r>
              <a:rPr lang="en-US" sz="1400" dirty="0">
                <a:latin typeface="Times New Roman" panose="02020603050405020304" pitchFamily="18" charset="0"/>
                <a:cs typeface="Times New Roman" panose="02020603050405020304" pitchFamily="18" charset="0"/>
              </a:rPr>
              <a:t>.</a:t>
            </a:r>
          </a:p>
        </p:txBody>
      </p:sp>
      <p:pic>
        <p:nvPicPr>
          <p:cNvPr id="11" name="Εικόνα 10">
            <a:extLst>
              <a:ext uri="{FF2B5EF4-FFF2-40B4-BE49-F238E27FC236}">
                <a16:creationId xmlns:a16="http://schemas.microsoft.com/office/drawing/2014/main" id="{AFAC81FD-8D48-45DE-9F73-EAA9185D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78" y="5041294"/>
            <a:ext cx="4838700" cy="1745361"/>
          </a:xfrm>
          <a:prstGeom prst="rect">
            <a:avLst/>
          </a:prstGeom>
        </p:spPr>
      </p:pic>
      <p:sp>
        <p:nvSpPr>
          <p:cNvPr id="12" name="タイトル 8">
            <a:extLst>
              <a:ext uri="{FF2B5EF4-FFF2-40B4-BE49-F238E27FC236}">
                <a16:creationId xmlns:a16="http://schemas.microsoft.com/office/drawing/2014/main" id="{46B9B383-EAC7-3C00-0790-F2C06F8FA1B9}"/>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Anchor Boxes</a:t>
            </a:r>
          </a:p>
        </p:txBody>
      </p:sp>
    </p:spTree>
    <p:extLst>
      <p:ext uri="{BB962C8B-B14F-4D97-AF65-F5344CB8AC3E}">
        <p14:creationId xmlns:p14="http://schemas.microsoft.com/office/powerpoint/2010/main" val="327937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10/7/2022</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1189036"/>
            <a:ext cx="9887267" cy="4625023"/>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
        <p:nvSpPr>
          <p:cNvPr id="9" name="タイトル 8">
            <a:extLst>
              <a:ext uri="{FF2B5EF4-FFF2-40B4-BE49-F238E27FC236}">
                <a16:creationId xmlns:a16="http://schemas.microsoft.com/office/drawing/2014/main" id="{6F74B94E-0027-D06C-9FFA-5E4AFB72E1AF}"/>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Why Retina?</a:t>
            </a:r>
          </a:p>
        </p:txBody>
      </p:sp>
    </p:spTree>
    <p:extLst>
      <p:ext uri="{BB962C8B-B14F-4D97-AF65-F5344CB8AC3E}">
        <p14:creationId xmlns:p14="http://schemas.microsoft.com/office/powerpoint/2010/main" val="203152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annotations(35.765):</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annotations(6.816):</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(23)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(31)</a:t>
            </a:r>
          </a:p>
          <a:p>
            <a:endParaRPr lang="en-US" dirty="0">
              <a:latin typeface="Times New Roman" panose="02020603050405020304" pitchFamily="18" charset="0"/>
              <a:cs typeface="Times New Roman" panose="02020603050405020304" pitchFamily="18" charset="0"/>
            </a:endParaRPr>
          </a:p>
        </p:txBody>
      </p:sp>
      <p:sp>
        <p:nvSpPr>
          <p:cNvPr id="8" name="タイトル 8">
            <a:extLst>
              <a:ext uri="{FF2B5EF4-FFF2-40B4-BE49-F238E27FC236}">
                <a16:creationId xmlns:a16="http://schemas.microsoft.com/office/drawing/2014/main" id="{F6F0FCF2-8D31-0DAC-8099-F51724DEB6D5}"/>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Data description</a:t>
            </a:r>
          </a:p>
        </p:txBody>
      </p:sp>
    </p:spTree>
    <p:extLst>
      <p:ext uri="{BB962C8B-B14F-4D97-AF65-F5344CB8AC3E}">
        <p14:creationId xmlns:p14="http://schemas.microsoft.com/office/powerpoint/2010/main" val="28778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UAVs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601079A7-A691-6B9F-AC1C-DB13DAAD3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262" y="1111519"/>
            <a:ext cx="5372100" cy="2957891"/>
          </a:xfrm>
          <a:prstGeom prst="rect">
            <a:avLst/>
          </a:prstGeom>
        </p:spPr>
      </p:pic>
      <p:sp>
        <p:nvSpPr>
          <p:cNvPr id="11" name="TextBox 10">
            <a:extLst>
              <a:ext uri="{FF2B5EF4-FFF2-40B4-BE49-F238E27FC236}">
                <a16:creationId xmlns:a16="http://schemas.microsoft.com/office/drawing/2014/main" id="{8B944A5A-2F46-FBBE-CFE9-33CE03A987B4}"/>
              </a:ext>
            </a:extLst>
          </p:cNvPr>
          <p:cNvSpPr txBox="1"/>
          <p:nvPr/>
        </p:nvSpPr>
        <p:spPr>
          <a:xfrm>
            <a:off x="2733600" y="4560449"/>
            <a:ext cx="5010149"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Unmanned Aerial Vehicles: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Search and Rescue missions.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Surveillance.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Information gathering.</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Object Detection.</a:t>
            </a:r>
          </a:p>
        </p:txBody>
      </p:sp>
    </p:spTree>
    <p:extLst>
      <p:ext uri="{BB962C8B-B14F-4D97-AF65-F5344CB8AC3E}">
        <p14:creationId xmlns:p14="http://schemas.microsoft.com/office/powerpoint/2010/main" val="224087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1217613"/>
            <a:ext cx="7543800" cy="5225764"/>
          </a:xfrm>
          <a:prstGeom prst="rect">
            <a:avLst/>
          </a:prstGeom>
        </p:spPr>
      </p:pic>
      <p:sp>
        <p:nvSpPr>
          <p:cNvPr id="8" name="タイトル 8">
            <a:extLst>
              <a:ext uri="{FF2B5EF4-FFF2-40B4-BE49-F238E27FC236}">
                <a16:creationId xmlns:a16="http://schemas.microsoft.com/office/drawing/2014/main" id="{D530FF47-055C-03D1-9F77-6A35727A3872}"/>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Data description</a:t>
            </a:r>
          </a:p>
        </p:txBody>
      </p:sp>
    </p:spTree>
    <p:extLst>
      <p:ext uri="{BB962C8B-B14F-4D97-AF65-F5344CB8AC3E}">
        <p14:creationId xmlns:p14="http://schemas.microsoft.com/office/powerpoint/2010/main" val="51286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1" y="1049311"/>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1" y="1049311"/>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2" y="3745977"/>
            <a:ext cx="6324600" cy="1743382"/>
          </a:xfrm>
          <a:prstGeom prst="rect">
            <a:avLst/>
          </a:prstGeom>
        </p:spPr>
      </p:pic>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Metrics</a:t>
            </a:r>
          </a:p>
        </p:txBody>
      </p:sp>
    </p:spTree>
    <p:extLst>
      <p:ext uri="{BB962C8B-B14F-4D97-AF65-F5344CB8AC3E}">
        <p14:creationId xmlns:p14="http://schemas.microsoft.com/office/powerpoint/2010/main" val="131633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4409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b="1" i="1" smtClean="0">
                          <a:effectLst/>
                          <a:latin typeface="Cambria Math" panose="02040503050406030204" pitchFamily="18" charset="0"/>
                          <a:ea typeface="Cambria Math" panose="02040503050406030204" pitchFamily="18" charset="0"/>
                          <a:cs typeface="Times New Roman" panose="02020603050405020304" pitchFamily="18" charset="0"/>
                        </a:rPr>
                        <m:t>𝒎𝑨𝑷</m:t>
                      </m:r>
                      <m:r>
                        <a:rPr lang="en-US" sz="1800" b="1"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1"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𝟏</m:t>
                          </m:r>
                        </m:num>
                        <m:den>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𝒏</m:t>
                          </m:r>
                        </m:den>
                      </m:f>
                      <m:nary>
                        <m:naryPr>
                          <m:chr m:val="∑"/>
                          <m:limLoc m:val="undOvr"/>
                          <m:ctrlPr>
                            <a:rPr lang="en-US" sz="1800" b="1"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𝒌</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𝟏</m:t>
                          </m:r>
                        </m:sub>
                        <m:sup>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𝒌</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𝒏</m:t>
                          </m:r>
                        </m:sup>
                        <m:e>
                          <m:sSub>
                            <m:sSubPr>
                              <m:ctrlPr>
                                <a:rPr lang="en-US" sz="18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𝑨𝑷</m:t>
                              </m:r>
                            </m:e>
                            <m:sub>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𝒌</m:t>
                              </m:r>
                            </m:sub>
                          </m:sSub>
                        </m:e>
                      </m:nary>
                    </m:oMath>
                  </m:oMathPara>
                </a14:m>
                <a:endParaRPr lang="en-US" sz="1800" b="1" dirty="0">
                  <a:effectLst/>
                  <a:latin typeface="Cambria Math" panose="02040503050406030204" pitchFamily="18" charset="0"/>
                  <a:ea typeface="Cambria Math" panose="020405030504060302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4409412"/>
              </a:xfrm>
              <a:prstGeom prst="rect">
                <a:avLst/>
              </a:prstGeom>
              <a:blipFill>
                <a:blip r:embed="rId3"/>
                <a:stretch>
                  <a:fillRect/>
                </a:stretch>
              </a:blipFill>
            </p:spPr>
            <p:txBody>
              <a:bodyPr/>
              <a:lstStyle/>
              <a:p>
                <a:r>
                  <a:rPr lang="en-US">
                    <a:noFill/>
                  </a:rPr>
                  <a:t> </a:t>
                </a:r>
              </a:p>
            </p:txBody>
          </p:sp>
        </mc:Fallback>
      </mc:AlternateContent>
      <p:sp>
        <p:nvSpPr>
          <p:cNvPr id="8" name="タイトル 8">
            <a:extLst>
              <a:ext uri="{FF2B5EF4-FFF2-40B4-BE49-F238E27FC236}">
                <a16:creationId xmlns:a16="http://schemas.microsoft.com/office/drawing/2014/main" id="{D85B2768-649E-DB29-37E9-6028B232B21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Metrics</a:t>
            </a:r>
          </a:p>
        </p:txBody>
      </p:sp>
    </p:spTree>
    <p:extLst>
      <p:ext uri="{BB962C8B-B14F-4D97-AF65-F5344CB8AC3E}">
        <p14:creationId xmlns:p14="http://schemas.microsoft.com/office/powerpoint/2010/main" val="70046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5645"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1281896"/>
            <a:ext cx="883920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training and testing took place in Google </a:t>
            </a:r>
            <a:r>
              <a:rPr lang="en-US" b="1" dirty="0" err="1">
                <a:latin typeface="Times New Roman" panose="02020603050405020304" pitchFamily="18" charset="0"/>
                <a:cs typeface="Times New Roman" panose="02020603050405020304" pitchFamily="18" charset="0"/>
              </a:rPr>
              <a:t>Colab</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Colab</a:t>
            </a:r>
            <a:r>
              <a:rPr lang="en-US" dirty="0">
                <a:latin typeface="Times New Roman" panose="02020603050405020304" pitchFamily="18" charset="0"/>
                <a:cs typeface="Times New Roman" panose="02020603050405020304" pitchFamily="18" charset="0"/>
              </a:rPr>
              <a:t> allows anybody to write and execute arbitrary python code through the browser, and is especially well suited to machine learning, data analysis.</a:t>
            </a:r>
          </a:p>
        </p:txBody>
      </p:sp>
      <p:sp>
        <p:nvSpPr>
          <p:cNvPr id="8" name="タイトル 8">
            <a:extLst>
              <a:ext uri="{FF2B5EF4-FFF2-40B4-BE49-F238E27FC236}">
                <a16:creationId xmlns:a16="http://schemas.microsoft.com/office/drawing/2014/main" id="{D85B2768-649E-DB29-37E9-6028B232B21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Training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Enviroment</a:t>
            </a:r>
            <a:endParaRPr kumimoji="1" lang="en-US" altLang="ja-JP"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DE162DC8-0D3C-2C73-4FB7-EC12DE0BB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112" y="3334831"/>
            <a:ext cx="5791200" cy="2278380"/>
          </a:xfrm>
          <a:prstGeom prst="rect">
            <a:avLst/>
          </a:prstGeom>
        </p:spPr>
      </p:pic>
    </p:spTree>
    <p:extLst>
      <p:ext uri="{BB962C8B-B14F-4D97-AF65-F5344CB8AC3E}">
        <p14:creationId xmlns:p14="http://schemas.microsoft.com/office/powerpoint/2010/main" val="197240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5645"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3287712" y="4356393"/>
            <a:ext cx="8839200"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NVIDIA Pascal architecture.</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3.584 CUDA core.</a:t>
            </a:r>
            <a:endParaRPr lang="en-US"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Performs at 4.7 </a:t>
            </a:r>
            <a:r>
              <a:rPr lang="en-US" sz="1800" dirty="0" err="1">
                <a:effectLst/>
                <a:latin typeface="Times New Roman" panose="02020603050405020304" pitchFamily="18" charset="0"/>
                <a:ea typeface="Calibri" panose="020F0502020204030204" pitchFamily="34" charset="0"/>
              </a:rPr>
              <a:t>TeraFLOPS</a:t>
            </a:r>
            <a:r>
              <a:rPr lang="en-US" sz="1800" dirty="0">
                <a:effectLst/>
                <a:latin typeface="Times New Roman" panose="02020603050405020304" pitchFamily="18" charset="0"/>
                <a:ea typeface="Calibri" panose="020F0502020204030204" pitchFamily="34" charset="0"/>
              </a:rPr>
              <a:t>.</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Memory</a:t>
            </a:r>
            <a:r>
              <a:rPr lang="en-US" dirty="0">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16GB.</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Power Consumption: </a:t>
            </a:r>
            <a:r>
              <a:rPr lang="en-US" sz="1800" dirty="0">
                <a:effectLst/>
                <a:latin typeface="Times New Roman" panose="02020603050405020304" pitchFamily="18" charset="0"/>
                <a:ea typeface="Calibri" panose="020F0502020204030204" pitchFamily="34" charset="0"/>
              </a:rPr>
              <a:t>250W</a:t>
            </a:r>
            <a:r>
              <a:rPr lang="en-US" dirty="0">
                <a:latin typeface="Times New Roman" panose="02020603050405020304" pitchFamily="18" charset="0"/>
                <a:ea typeface="Calibri" panose="020F0502020204030204" pitchFamily="34" charset="0"/>
              </a:rPr>
              <a:t>.</a:t>
            </a:r>
            <a:endParaRPr lang="en-US" dirty="0">
              <a:latin typeface="Times New Roman" panose="02020603050405020304" pitchFamily="18" charset="0"/>
              <a:cs typeface="Times New Roman" panose="02020603050405020304" pitchFamily="18" charset="0"/>
            </a:endParaRPr>
          </a:p>
        </p:txBody>
      </p:sp>
      <p:sp>
        <p:nvSpPr>
          <p:cNvPr id="8" name="タイトル 8">
            <a:extLst>
              <a:ext uri="{FF2B5EF4-FFF2-40B4-BE49-F238E27FC236}">
                <a16:creationId xmlns:a16="http://schemas.microsoft.com/office/drawing/2014/main" id="{D85B2768-649E-DB29-37E9-6028B232B21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Training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Enviroment</a:t>
            </a:r>
            <a:endParaRPr kumimoji="1" lang="en-US" altLang="ja-JP" sz="2400" i="1" spc="300" dirty="0">
              <a:solidFill>
                <a:schemeClr val="bg1"/>
              </a:solidFill>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D7F9C631-3D18-F626-F84F-1845FC062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771" y="1080537"/>
            <a:ext cx="3307080" cy="2796540"/>
          </a:xfrm>
          <a:prstGeom prst="rect">
            <a:avLst/>
          </a:prstGeom>
        </p:spPr>
      </p:pic>
    </p:spTree>
    <p:extLst>
      <p:ext uri="{BB962C8B-B14F-4D97-AF65-F5344CB8AC3E}">
        <p14:creationId xmlns:p14="http://schemas.microsoft.com/office/powerpoint/2010/main" val="11527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5645"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3287712" y="4356393"/>
            <a:ext cx="8839200"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NVIDIA Volta architecture.</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640 Tensor cores / 5.120 CUDA core.</a:t>
            </a:r>
            <a:endParaRPr lang="en-US"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Performs at 7 </a:t>
            </a:r>
            <a:r>
              <a:rPr lang="en-US" sz="1800" dirty="0" err="1">
                <a:effectLst/>
                <a:latin typeface="Times New Roman" panose="02020603050405020304" pitchFamily="18" charset="0"/>
                <a:ea typeface="Calibri" panose="020F0502020204030204" pitchFamily="34" charset="0"/>
              </a:rPr>
              <a:t>TeraFLOPS</a:t>
            </a:r>
            <a:r>
              <a:rPr lang="en-US" sz="1800" dirty="0">
                <a:effectLst/>
                <a:latin typeface="Times New Roman" panose="02020603050405020304" pitchFamily="18" charset="0"/>
                <a:ea typeface="Calibri" panose="020F0502020204030204" pitchFamily="34" charset="0"/>
              </a:rPr>
              <a:t>.</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Memory</a:t>
            </a:r>
            <a:r>
              <a:rPr lang="en-US" dirty="0">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32GB.</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Power Consumption: </a:t>
            </a:r>
            <a:r>
              <a:rPr lang="en-US" sz="1800" dirty="0">
                <a:effectLst/>
                <a:latin typeface="Times New Roman" panose="02020603050405020304" pitchFamily="18" charset="0"/>
                <a:ea typeface="Calibri" panose="020F0502020204030204" pitchFamily="34" charset="0"/>
              </a:rPr>
              <a:t>250W</a:t>
            </a:r>
            <a:r>
              <a:rPr lang="en-US" dirty="0">
                <a:latin typeface="Times New Roman" panose="02020603050405020304" pitchFamily="18" charset="0"/>
                <a:ea typeface="Calibri" panose="020F0502020204030204" pitchFamily="34" charset="0"/>
              </a:rPr>
              <a:t>.</a:t>
            </a:r>
            <a:endParaRPr lang="en-US" dirty="0">
              <a:latin typeface="Times New Roman" panose="02020603050405020304" pitchFamily="18" charset="0"/>
              <a:cs typeface="Times New Roman" panose="02020603050405020304" pitchFamily="18" charset="0"/>
            </a:endParaRPr>
          </a:p>
        </p:txBody>
      </p:sp>
      <p:sp>
        <p:nvSpPr>
          <p:cNvPr id="8" name="タイトル 8">
            <a:extLst>
              <a:ext uri="{FF2B5EF4-FFF2-40B4-BE49-F238E27FC236}">
                <a16:creationId xmlns:a16="http://schemas.microsoft.com/office/drawing/2014/main" id="{D85B2768-649E-DB29-37E9-6028B232B21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Training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Enviroment</a:t>
            </a:r>
            <a:endParaRPr kumimoji="1" lang="en-US" altLang="ja-JP"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070F498F-A7BE-53BA-E319-905FA34B9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817" y="1111017"/>
            <a:ext cx="2933700" cy="2766060"/>
          </a:xfrm>
          <a:prstGeom prst="rect">
            <a:avLst/>
          </a:prstGeom>
        </p:spPr>
      </p:pic>
    </p:spTree>
    <p:extLst>
      <p:ext uri="{BB962C8B-B14F-4D97-AF65-F5344CB8AC3E}">
        <p14:creationId xmlns:p14="http://schemas.microsoft.com/office/powerpoint/2010/main" val="96214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タイトル 8">
            <a:extLst>
              <a:ext uri="{FF2B5EF4-FFF2-40B4-BE49-F238E27FC236}">
                <a16:creationId xmlns:a16="http://schemas.microsoft.com/office/drawing/2014/main" id="{CC537B3A-68AB-5DB9-3A35-5D59244B98E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Training/Evaluation</a:t>
            </a:r>
          </a:p>
        </p:txBody>
      </p:sp>
      <p:graphicFrame>
        <p:nvGraphicFramePr>
          <p:cNvPr id="5" name="Πίνακας 4">
            <a:extLst>
              <a:ext uri="{FF2B5EF4-FFF2-40B4-BE49-F238E27FC236}">
                <a16:creationId xmlns:a16="http://schemas.microsoft.com/office/drawing/2014/main" id="{495A75A2-D392-324B-E4C3-31D171B13EB6}"/>
              </a:ext>
            </a:extLst>
          </p:cNvPr>
          <p:cNvGraphicFramePr>
            <a:graphicFrameLocks noGrp="1"/>
          </p:cNvGraphicFramePr>
          <p:nvPr>
            <p:extLst>
              <p:ext uri="{D42A27DB-BD31-4B8C-83A1-F6EECF244321}">
                <p14:modId xmlns:p14="http://schemas.microsoft.com/office/powerpoint/2010/main" val="2334896115"/>
              </p:ext>
            </p:extLst>
          </p:nvPr>
        </p:nvGraphicFramePr>
        <p:xfrm>
          <a:off x="1382712" y="2925117"/>
          <a:ext cx="6781800" cy="3027048"/>
        </p:xfrm>
        <a:graphic>
          <a:graphicData uri="http://schemas.openxmlformats.org/drawingml/2006/table">
            <a:tbl>
              <a:tblPr firstRow="1" bandRow="1">
                <a:tableStyleId>{5C22544A-7EE6-4342-B048-85BDC9FD1C3A}</a:tableStyleId>
              </a:tblPr>
              <a:tblGrid>
                <a:gridCol w="3390900">
                  <a:extLst>
                    <a:ext uri="{9D8B030D-6E8A-4147-A177-3AD203B41FA5}">
                      <a16:colId xmlns:a16="http://schemas.microsoft.com/office/drawing/2014/main" val="2375521271"/>
                    </a:ext>
                  </a:extLst>
                </a:gridCol>
                <a:gridCol w="3390900">
                  <a:extLst>
                    <a:ext uri="{9D8B030D-6E8A-4147-A177-3AD203B41FA5}">
                      <a16:colId xmlns:a16="http://schemas.microsoft.com/office/drawing/2014/main" val="3545633541"/>
                    </a:ext>
                  </a:extLst>
                </a:gridCol>
              </a:tblGrid>
              <a:tr h="504508">
                <a:tc>
                  <a:txBody>
                    <a:bodyPr/>
                    <a:lstStyle/>
                    <a:p>
                      <a:pPr marL="0" marR="0" algn="ctr">
                        <a:lnSpc>
                          <a:spcPct val="115000"/>
                        </a:lnSpc>
                        <a:spcBef>
                          <a:spcPts val="0"/>
                        </a:spcBef>
                        <a:spcAft>
                          <a:spcPts val="1000"/>
                        </a:spcAft>
                      </a:pPr>
                      <a:r>
                        <a:rPr lang="en-US" sz="1600" dirty="0">
                          <a:effectLst/>
                        </a:rPr>
                        <a:t>Metric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Simple split (0.6 threshold)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243361242"/>
                  </a:ext>
                </a:extLst>
              </a:tr>
              <a:tr h="504508">
                <a:tc>
                  <a:txBody>
                    <a:bodyPr/>
                    <a:lstStyle/>
                    <a:p>
                      <a:pPr marL="0" marR="0" algn="ctr">
                        <a:lnSpc>
                          <a:spcPct val="115000"/>
                        </a:lnSpc>
                        <a:spcBef>
                          <a:spcPts val="0"/>
                        </a:spcBef>
                        <a:spcAft>
                          <a:spcPts val="1000"/>
                        </a:spcAft>
                      </a:pPr>
                      <a:r>
                        <a:rPr lang="en-US" sz="1600" b="1" dirty="0">
                          <a:effectLst/>
                        </a:rPr>
                        <a:t>Accuracy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0.800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731952435"/>
                  </a:ext>
                </a:extLst>
              </a:tr>
              <a:tr h="504508">
                <a:tc>
                  <a:txBody>
                    <a:bodyPr/>
                    <a:lstStyle/>
                    <a:p>
                      <a:pPr marL="0" marR="0" algn="ctr">
                        <a:lnSpc>
                          <a:spcPct val="115000"/>
                        </a:lnSpc>
                        <a:spcBef>
                          <a:spcPts val="0"/>
                        </a:spcBef>
                        <a:spcAft>
                          <a:spcPts val="1000"/>
                        </a:spcAft>
                      </a:pPr>
                      <a:r>
                        <a:rPr lang="en-US" sz="1600" b="1" dirty="0">
                          <a:effectLst/>
                        </a:rPr>
                        <a:t>Precision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0.847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595690"/>
                  </a:ext>
                </a:extLst>
              </a:tr>
              <a:tr h="504508">
                <a:tc>
                  <a:txBody>
                    <a:bodyPr/>
                    <a:lstStyle/>
                    <a:p>
                      <a:pPr marL="0" marR="0" algn="ctr">
                        <a:lnSpc>
                          <a:spcPct val="115000"/>
                        </a:lnSpc>
                        <a:spcBef>
                          <a:spcPts val="0"/>
                        </a:spcBef>
                        <a:spcAft>
                          <a:spcPts val="1000"/>
                        </a:spcAft>
                      </a:pPr>
                      <a:r>
                        <a:rPr lang="en-US" sz="1600" b="1" dirty="0">
                          <a:effectLst/>
                        </a:rPr>
                        <a:t>Recall</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0.934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424563615"/>
                  </a:ext>
                </a:extLst>
              </a:tr>
              <a:tr h="504508">
                <a:tc>
                  <a:txBody>
                    <a:bodyPr/>
                    <a:lstStyle/>
                    <a:p>
                      <a:pPr marL="0" marR="0" algn="ctr">
                        <a:lnSpc>
                          <a:spcPct val="115000"/>
                        </a:lnSpc>
                        <a:spcBef>
                          <a:spcPts val="0"/>
                        </a:spcBef>
                        <a:spcAft>
                          <a:spcPts val="1000"/>
                        </a:spcAft>
                      </a:pPr>
                      <a:r>
                        <a:rPr lang="en-US" sz="1600" b="1" dirty="0">
                          <a:effectLst/>
                        </a:rPr>
                        <a:t>F_1 score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0.889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477122522"/>
                  </a:ext>
                </a:extLst>
              </a:tr>
              <a:tr h="504508">
                <a:tc>
                  <a:txBody>
                    <a:bodyPr/>
                    <a:lstStyle/>
                    <a:p>
                      <a:pPr marL="0" marR="0" algn="ctr">
                        <a:lnSpc>
                          <a:spcPct val="115000"/>
                        </a:lnSpc>
                        <a:spcBef>
                          <a:spcPts val="0"/>
                        </a:spcBef>
                        <a:spcAft>
                          <a:spcPts val="1000"/>
                        </a:spcAft>
                      </a:pPr>
                      <a:r>
                        <a:rPr lang="en-US" sz="1600" b="1" dirty="0" err="1">
                          <a:effectLst/>
                        </a:rPr>
                        <a:t>mAP</a:t>
                      </a:r>
                      <a:r>
                        <a:rPr lang="en-US" sz="1600" b="1" dirty="0">
                          <a:effectLst/>
                        </a:rPr>
                        <a:t>/</a:t>
                      </a:r>
                      <a:r>
                        <a:rPr lang="en-US" sz="1600" b="1" dirty="0" err="1">
                          <a:effectLst/>
                        </a:rPr>
                        <a:t>wmAP</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0.611/0.870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016530125"/>
                  </a:ext>
                </a:extLst>
              </a:tr>
            </a:tbl>
          </a:graphicData>
        </a:graphic>
      </p:graphicFrame>
    </p:spTree>
    <p:extLst>
      <p:ext uri="{BB962C8B-B14F-4D97-AF65-F5344CB8AC3E}">
        <p14:creationId xmlns:p14="http://schemas.microsoft.com/office/powerpoint/2010/main" val="422166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362962"/>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
        <p:nvSpPr>
          <p:cNvPr id="9" name="タイトル 8">
            <a:extLst>
              <a:ext uri="{FF2B5EF4-FFF2-40B4-BE49-F238E27FC236}">
                <a16:creationId xmlns:a16="http://schemas.microsoft.com/office/drawing/2014/main" id="{456A0401-37BA-6581-14DF-CF493D0638A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Evaluation</a:t>
            </a:r>
          </a:p>
        </p:txBody>
      </p:sp>
    </p:spTree>
    <p:extLst>
      <p:ext uri="{BB962C8B-B14F-4D97-AF65-F5344CB8AC3E}">
        <p14:creationId xmlns:p14="http://schemas.microsoft.com/office/powerpoint/2010/main" val="28314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sp>
        <p:nvSpPr>
          <p:cNvPr id="9" name="タイトル 8">
            <a:extLst>
              <a:ext uri="{FF2B5EF4-FFF2-40B4-BE49-F238E27FC236}">
                <a16:creationId xmlns:a16="http://schemas.microsoft.com/office/drawing/2014/main" id="{CC537B3A-68AB-5DB9-3A35-5D59244B98E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Training/Evaluation</a:t>
            </a:r>
          </a:p>
        </p:txBody>
      </p:sp>
      <p:graphicFrame>
        <p:nvGraphicFramePr>
          <p:cNvPr id="7" name="Πίνακας 6">
            <a:extLst>
              <a:ext uri="{FF2B5EF4-FFF2-40B4-BE49-F238E27FC236}">
                <a16:creationId xmlns:a16="http://schemas.microsoft.com/office/drawing/2014/main" id="{61CE52AD-A409-0D6A-EB56-4347732F163B}"/>
              </a:ext>
            </a:extLst>
          </p:cNvPr>
          <p:cNvGraphicFramePr>
            <a:graphicFrameLocks noGrp="1"/>
          </p:cNvGraphicFramePr>
          <p:nvPr>
            <p:extLst>
              <p:ext uri="{D42A27DB-BD31-4B8C-83A1-F6EECF244321}">
                <p14:modId xmlns:p14="http://schemas.microsoft.com/office/powerpoint/2010/main" val="1088936895"/>
              </p:ext>
            </p:extLst>
          </p:nvPr>
        </p:nvGraphicFramePr>
        <p:xfrm>
          <a:off x="2090736" y="1754186"/>
          <a:ext cx="6073776" cy="3457008"/>
        </p:xfrm>
        <a:graphic>
          <a:graphicData uri="http://schemas.openxmlformats.org/drawingml/2006/table">
            <a:tbl>
              <a:tblPr firstRow="1" bandRow="1">
                <a:tableStyleId>{5C22544A-7EE6-4342-B048-85BDC9FD1C3A}</a:tableStyleId>
              </a:tblPr>
              <a:tblGrid>
                <a:gridCol w="3036888">
                  <a:extLst>
                    <a:ext uri="{9D8B030D-6E8A-4147-A177-3AD203B41FA5}">
                      <a16:colId xmlns:a16="http://schemas.microsoft.com/office/drawing/2014/main" val="574774388"/>
                    </a:ext>
                  </a:extLst>
                </a:gridCol>
                <a:gridCol w="3036888">
                  <a:extLst>
                    <a:ext uri="{9D8B030D-6E8A-4147-A177-3AD203B41FA5}">
                      <a16:colId xmlns:a16="http://schemas.microsoft.com/office/drawing/2014/main" val="2725246369"/>
                    </a:ext>
                  </a:extLst>
                </a:gridCol>
              </a:tblGrid>
              <a:tr h="576168">
                <a:tc>
                  <a:txBody>
                    <a:bodyPr/>
                    <a:lstStyle/>
                    <a:p>
                      <a:pPr marL="0" marR="0" algn="ctr">
                        <a:lnSpc>
                          <a:spcPct val="115000"/>
                        </a:lnSpc>
                        <a:spcBef>
                          <a:spcPts val="0"/>
                        </a:spcBef>
                        <a:spcAft>
                          <a:spcPts val="1000"/>
                        </a:spcAft>
                      </a:pPr>
                      <a:r>
                        <a:rPr lang="en-US" sz="1600" b="1" dirty="0">
                          <a:effectLst/>
                        </a:rPr>
                        <a:t>Metric</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a:effectLst/>
                        </a:rPr>
                        <a:t>Simple split (0.7 threshold)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469542704"/>
                  </a:ext>
                </a:extLst>
              </a:tr>
              <a:tr h="576168">
                <a:tc>
                  <a:txBody>
                    <a:bodyPr/>
                    <a:lstStyle/>
                    <a:p>
                      <a:pPr marL="0" marR="0" algn="ctr">
                        <a:lnSpc>
                          <a:spcPct val="115000"/>
                        </a:lnSpc>
                        <a:spcBef>
                          <a:spcPts val="0"/>
                        </a:spcBef>
                        <a:spcAft>
                          <a:spcPts val="1000"/>
                        </a:spcAft>
                      </a:pPr>
                      <a:r>
                        <a:rPr lang="en-US" sz="1600" b="1" dirty="0">
                          <a:effectLst/>
                        </a:rPr>
                        <a:t>Accuracy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a:effectLst/>
                        </a:rPr>
                        <a:t>0.746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852069978"/>
                  </a:ext>
                </a:extLst>
              </a:tr>
              <a:tr h="576168">
                <a:tc>
                  <a:txBody>
                    <a:bodyPr/>
                    <a:lstStyle/>
                    <a:p>
                      <a:pPr marL="0" marR="0" algn="ctr">
                        <a:lnSpc>
                          <a:spcPct val="115000"/>
                        </a:lnSpc>
                        <a:spcBef>
                          <a:spcPts val="0"/>
                        </a:spcBef>
                        <a:spcAft>
                          <a:spcPts val="1000"/>
                        </a:spcAft>
                      </a:pPr>
                      <a:r>
                        <a:rPr lang="en-US" sz="1600" b="1" dirty="0">
                          <a:effectLst/>
                        </a:rPr>
                        <a:t>Precision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0.776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543228717"/>
                  </a:ext>
                </a:extLst>
              </a:tr>
              <a:tr h="576168">
                <a:tc>
                  <a:txBody>
                    <a:bodyPr/>
                    <a:lstStyle/>
                    <a:p>
                      <a:pPr marL="0" marR="0" algn="ctr">
                        <a:lnSpc>
                          <a:spcPct val="115000"/>
                        </a:lnSpc>
                        <a:spcBef>
                          <a:spcPts val="0"/>
                        </a:spcBef>
                        <a:spcAft>
                          <a:spcPts val="1000"/>
                        </a:spcAft>
                      </a:pPr>
                      <a:r>
                        <a:rPr lang="en-US" sz="1600" b="1" dirty="0">
                          <a:effectLst/>
                        </a:rPr>
                        <a:t>Recall</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0.950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38257825"/>
                  </a:ext>
                </a:extLst>
              </a:tr>
              <a:tr h="576168">
                <a:tc>
                  <a:txBody>
                    <a:bodyPr/>
                    <a:lstStyle/>
                    <a:p>
                      <a:pPr marL="0" marR="0" algn="ctr">
                        <a:lnSpc>
                          <a:spcPct val="115000"/>
                        </a:lnSpc>
                        <a:spcBef>
                          <a:spcPts val="0"/>
                        </a:spcBef>
                        <a:spcAft>
                          <a:spcPts val="1000"/>
                        </a:spcAft>
                      </a:pPr>
                      <a:r>
                        <a:rPr lang="en-US" sz="1600" b="1" dirty="0">
                          <a:effectLst/>
                        </a:rPr>
                        <a:t>F_1 score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0.854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530503285"/>
                  </a:ext>
                </a:extLst>
              </a:tr>
              <a:tr h="576168">
                <a:tc>
                  <a:txBody>
                    <a:bodyPr/>
                    <a:lstStyle/>
                    <a:p>
                      <a:pPr marL="0" marR="0" algn="ctr">
                        <a:lnSpc>
                          <a:spcPct val="115000"/>
                        </a:lnSpc>
                        <a:spcBef>
                          <a:spcPts val="0"/>
                        </a:spcBef>
                        <a:spcAft>
                          <a:spcPts val="1000"/>
                        </a:spcAft>
                      </a:pPr>
                      <a:r>
                        <a:rPr lang="en-US" sz="1600" b="1" dirty="0" err="1">
                          <a:effectLst/>
                        </a:rPr>
                        <a:t>mAP</a:t>
                      </a:r>
                      <a:r>
                        <a:rPr lang="en-US" sz="1600" b="1" dirty="0">
                          <a:effectLst/>
                        </a:rPr>
                        <a:t>/</a:t>
                      </a:r>
                      <a:r>
                        <a:rPr lang="en-US" sz="1600" b="1" dirty="0" err="1">
                          <a:effectLst/>
                        </a:rPr>
                        <a:t>wmAP</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0.596/0.847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605278572"/>
                  </a:ext>
                </a:extLst>
              </a:tr>
            </a:tbl>
          </a:graphicData>
        </a:graphic>
      </p:graphicFrame>
    </p:spTree>
    <p:extLst>
      <p:ext uri="{BB962C8B-B14F-4D97-AF65-F5344CB8AC3E}">
        <p14:creationId xmlns:p14="http://schemas.microsoft.com/office/powerpoint/2010/main" val="121562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9" name="タイトル 8">
            <a:extLst>
              <a:ext uri="{FF2B5EF4-FFF2-40B4-BE49-F238E27FC236}">
                <a16:creationId xmlns:a16="http://schemas.microsoft.com/office/drawing/2014/main" id="{456A0401-37BA-6581-14DF-CF493D0638A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Evaluation</a:t>
            </a:r>
          </a:p>
        </p:txBody>
      </p:sp>
      <p:graphicFrame>
        <p:nvGraphicFramePr>
          <p:cNvPr id="12" name="Πίνακας 11">
            <a:extLst>
              <a:ext uri="{FF2B5EF4-FFF2-40B4-BE49-F238E27FC236}">
                <a16:creationId xmlns:a16="http://schemas.microsoft.com/office/drawing/2014/main" id="{CD89C90D-3F7D-E42B-073C-9F62A58172DE}"/>
              </a:ext>
            </a:extLst>
          </p:cNvPr>
          <p:cNvGraphicFramePr>
            <a:graphicFrameLocks noGrp="1"/>
          </p:cNvGraphicFramePr>
          <p:nvPr>
            <p:extLst>
              <p:ext uri="{D42A27DB-BD31-4B8C-83A1-F6EECF244321}">
                <p14:modId xmlns:p14="http://schemas.microsoft.com/office/powerpoint/2010/main" val="800881380"/>
              </p:ext>
            </p:extLst>
          </p:nvPr>
        </p:nvGraphicFramePr>
        <p:xfrm>
          <a:off x="2354437" y="2787269"/>
          <a:ext cx="5600350" cy="2362962"/>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4661</a:t>
                      </a:r>
                    </a:p>
                  </a:txBody>
                  <a:tcPr/>
                </a:tc>
                <a:tc>
                  <a:txBody>
                    <a:bodyPr/>
                    <a:lstStyle/>
                    <a:p>
                      <a:pPr algn="ctr"/>
                      <a:r>
                        <a:rPr lang="en-US" b="0" dirty="0"/>
                        <a:t>898</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630</a:t>
                      </a:r>
                    </a:p>
                  </a:txBody>
                  <a:tcPr/>
                </a:tc>
                <a:tc>
                  <a:txBody>
                    <a:bodyPr/>
                    <a:lstStyle/>
                    <a:p>
                      <a:pPr algn="ctr"/>
                      <a:r>
                        <a:rPr lang="en-US" b="1" dirty="0">
                          <a:solidFill>
                            <a:srgbClr val="FF0000"/>
                          </a:solidFill>
                        </a:rPr>
                        <a:t>661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25</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6</a:t>
                      </a:r>
                    </a:p>
                  </a:txBody>
                  <a:tcPr/>
                </a:tc>
                <a:tc>
                  <a:txBody>
                    <a:bodyPr/>
                    <a:lstStyle/>
                    <a:p>
                      <a:pPr algn="ctr"/>
                      <a:r>
                        <a:rPr lang="en-US" b="1" dirty="0">
                          <a:solidFill>
                            <a:srgbClr val="FF0000"/>
                          </a:solidFill>
                        </a:rPr>
                        <a:t>17</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207</a:t>
                      </a:r>
                    </a:p>
                  </a:txBody>
                  <a:tcPr/>
                </a:tc>
                <a:tc>
                  <a:txBody>
                    <a:bodyPr/>
                    <a:lstStyle/>
                    <a:p>
                      <a:pPr algn="ctr"/>
                      <a:r>
                        <a:rPr lang="en-US" dirty="0"/>
                        <a:t>67</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p:spTree>
    <p:extLst>
      <p:ext uri="{BB962C8B-B14F-4D97-AF65-F5344CB8AC3E}">
        <p14:creationId xmlns:p14="http://schemas.microsoft.com/office/powerpoint/2010/main" val="356071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944A5A-2F46-FBBE-CFE9-33CE03A987B4}"/>
              </a:ext>
            </a:extLst>
          </p:cNvPr>
          <p:cNvSpPr txBox="1"/>
          <p:nvPr/>
        </p:nvSpPr>
        <p:spPr>
          <a:xfrm>
            <a:off x="2649537" y="4909538"/>
            <a:ext cx="5010149"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Evolution of Object detection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Better electronics = better cameras.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Artificial Intelligence.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Revolution.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Higher Computational Power.</a:t>
            </a:r>
          </a:p>
        </p:txBody>
      </p:sp>
      <p:pic>
        <p:nvPicPr>
          <p:cNvPr id="7" name="Εικόνα 6">
            <a:extLst>
              <a:ext uri="{FF2B5EF4-FFF2-40B4-BE49-F238E27FC236}">
                <a16:creationId xmlns:a16="http://schemas.microsoft.com/office/drawing/2014/main" id="{79F48204-1CA3-B3A0-21FF-027CFA471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112" y="1563405"/>
            <a:ext cx="2889231" cy="2936595"/>
          </a:xfrm>
          <a:prstGeom prst="rect">
            <a:avLst/>
          </a:prstGeom>
        </p:spPr>
      </p:pic>
    </p:spTree>
    <p:extLst>
      <p:ext uri="{BB962C8B-B14F-4D97-AF65-F5344CB8AC3E}">
        <p14:creationId xmlns:p14="http://schemas.microsoft.com/office/powerpoint/2010/main" val="192560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
        <p:nvSpPr>
          <p:cNvPr id="9" name="タイトル 8">
            <a:extLst>
              <a:ext uri="{FF2B5EF4-FFF2-40B4-BE49-F238E27FC236}">
                <a16:creationId xmlns:a16="http://schemas.microsoft.com/office/drawing/2014/main" id="{F8248B16-2B29-8933-D398-D09889A4977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K-fold Cross Validation</a:t>
            </a:r>
          </a:p>
        </p:txBody>
      </p:sp>
    </p:spTree>
    <p:extLst>
      <p:ext uri="{BB962C8B-B14F-4D97-AF65-F5344CB8AC3E}">
        <p14:creationId xmlns:p14="http://schemas.microsoft.com/office/powerpoint/2010/main" val="97204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12" name="TextBox 11">
            <a:extLst>
              <a:ext uri="{FF2B5EF4-FFF2-40B4-BE49-F238E27FC236}">
                <a16:creationId xmlns:a16="http://schemas.microsoft.com/office/drawing/2014/main" id="{5619151C-85EF-4B7A-A02B-50856E46E77C}"/>
              </a:ext>
            </a:extLst>
          </p:cNvPr>
          <p:cNvSpPr txBox="1"/>
          <p:nvPr/>
        </p:nvSpPr>
        <p:spPr>
          <a:xfrm>
            <a:off x="2982912" y="4125732"/>
            <a:ext cx="8839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Almost same architecture.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Extra Convolution block.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Extra convolution layers.</a:t>
            </a:r>
          </a:p>
          <a:p>
            <a:endParaRPr lang="en-US"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B7D59F1E-9C8D-6D72-619F-5637C48C2A0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RetinaNet</a:t>
            </a:r>
            <a:r>
              <a:rPr kumimoji="1" lang="en-US" altLang="ja-JP" sz="2400" i="1" spc="300" dirty="0">
                <a:solidFill>
                  <a:schemeClr val="bg1"/>
                </a:solidFill>
                <a:latin typeface="Times New Roman" panose="02020603050405020304" pitchFamily="18" charset="0"/>
                <a:cs typeface="Times New Roman" panose="02020603050405020304" pitchFamily="18" charset="0"/>
              </a:rPr>
              <a:t> Architecture</a:t>
            </a:r>
          </a:p>
        </p:txBody>
      </p:sp>
      <p:pic>
        <p:nvPicPr>
          <p:cNvPr id="10" name="Εικόνα 9">
            <a:extLst>
              <a:ext uri="{FF2B5EF4-FFF2-40B4-BE49-F238E27FC236}">
                <a16:creationId xmlns:a16="http://schemas.microsoft.com/office/drawing/2014/main" id="{32CC3BD8-92D0-7C38-24AB-E72E32CC2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712" y="1401109"/>
            <a:ext cx="6400800" cy="1845327"/>
          </a:xfrm>
          <a:prstGeom prst="rect">
            <a:avLst/>
          </a:prstGeom>
        </p:spPr>
      </p:pic>
    </p:spTree>
    <p:extLst>
      <p:ext uri="{BB962C8B-B14F-4D97-AF65-F5344CB8AC3E}">
        <p14:creationId xmlns:p14="http://schemas.microsoft.com/office/powerpoint/2010/main" val="107507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9" name="タイトル 8">
            <a:extLst>
              <a:ext uri="{FF2B5EF4-FFF2-40B4-BE49-F238E27FC236}">
                <a16:creationId xmlns:a16="http://schemas.microsoft.com/office/drawing/2014/main" id="{B7D59F1E-9C8D-6D72-619F-5637C48C2A0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RetinaNet</a:t>
            </a:r>
            <a:r>
              <a:rPr kumimoji="1" lang="en-US" altLang="ja-JP" sz="2400" i="1" spc="300" dirty="0">
                <a:solidFill>
                  <a:schemeClr val="bg1"/>
                </a:solidFill>
                <a:latin typeface="Times New Roman" panose="02020603050405020304" pitchFamily="18" charset="0"/>
                <a:cs typeface="Times New Roman" panose="02020603050405020304" pitchFamily="18" charset="0"/>
              </a:rPr>
              <a:t> Architecture</a:t>
            </a:r>
          </a:p>
        </p:txBody>
      </p:sp>
      <p:pic>
        <p:nvPicPr>
          <p:cNvPr id="11" name="Εικόνα 10">
            <a:extLst>
              <a:ext uri="{FF2B5EF4-FFF2-40B4-BE49-F238E27FC236}">
                <a16:creationId xmlns:a16="http://schemas.microsoft.com/office/drawing/2014/main" id="{34F67307-1A6D-D52F-68F2-F37BCB02F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023" y="1244824"/>
            <a:ext cx="7086600" cy="5136761"/>
          </a:xfrm>
          <a:prstGeom prst="rect">
            <a:avLst/>
          </a:prstGeom>
        </p:spPr>
      </p:pic>
    </p:spTree>
    <p:extLst>
      <p:ext uri="{BB962C8B-B14F-4D97-AF65-F5344CB8AC3E}">
        <p14:creationId xmlns:p14="http://schemas.microsoft.com/office/powerpoint/2010/main" val="121575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9" name="タイトル 8">
            <a:extLst>
              <a:ext uri="{FF2B5EF4-FFF2-40B4-BE49-F238E27FC236}">
                <a16:creationId xmlns:a16="http://schemas.microsoft.com/office/drawing/2014/main" id="{B7D59F1E-9C8D-6D72-619F-5637C48C2A0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RetinaNet</a:t>
            </a:r>
            <a:r>
              <a:rPr kumimoji="1" lang="en-US" altLang="ja-JP" sz="2400" i="1" spc="300" dirty="0">
                <a:solidFill>
                  <a:schemeClr val="bg1"/>
                </a:solidFill>
                <a:latin typeface="Times New Roman" panose="02020603050405020304" pitchFamily="18" charset="0"/>
                <a:cs typeface="Times New Roman" panose="02020603050405020304" pitchFamily="18" charset="0"/>
              </a:rPr>
              <a:t> Evaluation</a:t>
            </a:r>
          </a:p>
        </p:txBody>
      </p:sp>
      <p:graphicFrame>
        <p:nvGraphicFramePr>
          <p:cNvPr id="5" name="Πίνακας 4">
            <a:extLst>
              <a:ext uri="{FF2B5EF4-FFF2-40B4-BE49-F238E27FC236}">
                <a16:creationId xmlns:a16="http://schemas.microsoft.com/office/drawing/2014/main" id="{C2150B9B-E2A7-91DE-A575-966AA66C76D9}"/>
              </a:ext>
            </a:extLst>
          </p:cNvPr>
          <p:cNvGraphicFramePr>
            <a:graphicFrameLocks noGrp="1"/>
          </p:cNvGraphicFramePr>
          <p:nvPr>
            <p:extLst>
              <p:ext uri="{D42A27DB-BD31-4B8C-83A1-F6EECF244321}">
                <p14:modId xmlns:p14="http://schemas.microsoft.com/office/powerpoint/2010/main" val="2327952638"/>
              </p:ext>
            </p:extLst>
          </p:nvPr>
        </p:nvGraphicFramePr>
        <p:xfrm>
          <a:off x="1687512" y="2027237"/>
          <a:ext cx="6322594" cy="3124200"/>
        </p:xfrm>
        <a:graphic>
          <a:graphicData uri="http://schemas.openxmlformats.org/drawingml/2006/table">
            <a:tbl>
              <a:tblPr firstRow="1" bandRow="1">
                <a:tableStyleId>{5C22544A-7EE6-4342-B048-85BDC9FD1C3A}</a:tableStyleId>
              </a:tblPr>
              <a:tblGrid>
                <a:gridCol w="3161297">
                  <a:extLst>
                    <a:ext uri="{9D8B030D-6E8A-4147-A177-3AD203B41FA5}">
                      <a16:colId xmlns:a16="http://schemas.microsoft.com/office/drawing/2014/main" val="1440027213"/>
                    </a:ext>
                  </a:extLst>
                </a:gridCol>
                <a:gridCol w="3161297">
                  <a:extLst>
                    <a:ext uri="{9D8B030D-6E8A-4147-A177-3AD203B41FA5}">
                      <a16:colId xmlns:a16="http://schemas.microsoft.com/office/drawing/2014/main" val="927106542"/>
                    </a:ext>
                  </a:extLst>
                </a:gridCol>
              </a:tblGrid>
              <a:tr h="520700">
                <a:tc>
                  <a:txBody>
                    <a:bodyPr/>
                    <a:lstStyle/>
                    <a:p>
                      <a:pPr marL="0" marR="0" algn="ctr">
                        <a:lnSpc>
                          <a:spcPct val="115000"/>
                        </a:lnSpc>
                        <a:spcBef>
                          <a:spcPts val="0"/>
                        </a:spcBef>
                        <a:spcAft>
                          <a:spcPts val="1000"/>
                        </a:spcAft>
                      </a:pPr>
                      <a:r>
                        <a:rPr lang="en-US" sz="1600" b="1" dirty="0">
                          <a:effectLst/>
                        </a:rPr>
                        <a:t>Metric</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a:effectLst/>
                        </a:rPr>
                        <a:t>Simple split (0.6 threshold)</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093179166"/>
                  </a:ext>
                </a:extLst>
              </a:tr>
              <a:tr h="520700">
                <a:tc>
                  <a:txBody>
                    <a:bodyPr/>
                    <a:lstStyle/>
                    <a:p>
                      <a:pPr marL="0" marR="0" algn="ctr">
                        <a:lnSpc>
                          <a:spcPct val="115000"/>
                        </a:lnSpc>
                        <a:spcBef>
                          <a:spcPts val="0"/>
                        </a:spcBef>
                        <a:spcAft>
                          <a:spcPts val="1000"/>
                        </a:spcAft>
                      </a:pPr>
                      <a:r>
                        <a:rPr lang="en-US" sz="1600" b="1" dirty="0">
                          <a:effectLst/>
                        </a:rPr>
                        <a:t>Accuracy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0.849</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537007021"/>
                  </a:ext>
                </a:extLst>
              </a:tr>
              <a:tr h="520700">
                <a:tc>
                  <a:txBody>
                    <a:bodyPr/>
                    <a:lstStyle/>
                    <a:p>
                      <a:pPr marL="0" marR="0" algn="ctr">
                        <a:lnSpc>
                          <a:spcPct val="115000"/>
                        </a:lnSpc>
                        <a:spcBef>
                          <a:spcPts val="0"/>
                        </a:spcBef>
                        <a:spcAft>
                          <a:spcPts val="1000"/>
                        </a:spcAft>
                      </a:pPr>
                      <a:r>
                        <a:rPr lang="en-US" sz="1600" b="1" dirty="0">
                          <a:effectLst/>
                        </a:rPr>
                        <a:t>Precision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0.887</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40990898"/>
                  </a:ext>
                </a:extLst>
              </a:tr>
              <a:tr h="520700">
                <a:tc>
                  <a:txBody>
                    <a:bodyPr/>
                    <a:lstStyle/>
                    <a:p>
                      <a:pPr marL="0" marR="0" algn="ctr">
                        <a:lnSpc>
                          <a:spcPct val="115000"/>
                        </a:lnSpc>
                        <a:spcBef>
                          <a:spcPts val="0"/>
                        </a:spcBef>
                        <a:spcAft>
                          <a:spcPts val="1000"/>
                        </a:spcAft>
                      </a:pPr>
                      <a:r>
                        <a:rPr lang="en-US" sz="1600" b="1" dirty="0">
                          <a:effectLst/>
                        </a:rPr>
                        <a:t>Recall</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0.943</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557247194"/>
                  </a:ext>
                </a:extLst>
              </a:tr>
              <a:tr h="520700">
                <a:tc>
                  <a:txBody>
                    <a:bodyPr/>
                    <a:lstStyle/>
                    <a:p>
                      <a:pPr marL="0" marR="0" algn="ctr">
                        <a:lnSpc>
                          <a:spcPct val="115000"/>
                        </a:lnSpc>
                        <a:spcBef>
                          <a:spcPts val="0"/>
                        </a:spcBef>
                        <a:spcAft>
                          <a:spcPts val="1000"/>
                        </a:spcAft>
                      </a:pPr>
                      <a:r>
                        <a:rPr lang="en-US" sz="1600" b="1" dirty="0">
                          <a:effectLst/>
                        </a:rPr>
                        <a:t>F_1 score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0.914</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790384707"/>
                  </a:ext>
                </a:extLst>
              </a:tr>
              <a:tr h="520700">
                <a:tc>
                  <a:txBody>
                    <a:bodyPr/>
                    <a:lstStyle/>
                    <a:p>
                      <a:pPr marL="0" marR="0" algn="ctr">
                        <a:lnSpc>
                          <a:spcPct val="115000"/>
                        </a:lnSpc>
                        <a:spcBef>
                          <a:spcPts val="0"/>
                        </a:spcBef>
                        <a:spcAft>
                          <a:spcPts val="1000"/>
                        </a:spcAft>
                      </a:pPr>
                      <a:r>
                        <a:rPr lang="en-US" sz="1600" b="1" dirty="0" err="1">
                          <a:effectLst/>
                        </a:rPr>
                        <a:t>mAP</a:t>
                      </a:r>
                      <a:r>
                        <a:rPr lang="en-US" sz="1600" b="1" dirty="0">
                          <a:effectLst/>
                        </a:rPr>
                        <a:t>/</a:t>
                      </a:r>
                      <a:r>
                        <a:rPr lang="en-US" sz="1600" b="1" dirty="0" err="1">
                          <a:effectLst/>
                        </a:rPr>
                        <a:t>wmAP</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0.632/0.897</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303970032"/>
                  </a:ext>
                </a:extLst>
              </a:tr>
            </a:tbl>
          </a:graphicData>
        </a:graphic>
      </p:graphicFrame>
    </p:spTree>
    <p:extLst>
      <p:ext uri="{BB962C8B-B14F-4D97-AF65-F5344CB8AC3E}">
        <p14:creationId xmlns:p14="http://schemas.microsoft.com/office/powerpoint/2010/main" val="243693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3151980015"/>
              </p:ext>
            </p:extLst>
          </p:nvPr>
        </p:nvGraphicFramePr>
        <p:xfrm>
          <a:off x="2226148" y="1217613"/>
          <a:ext cx="5600350" cy="2362962"/>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4972</a:t>
                      </a:r>
                    </a:p>
                  </a:txBody>
                  <a:tcPr/>
                </a:tc>
                <a:tc>
                  <a:txBody>
                    <a:bodyPr/>
                    <a:lstStyle/>
                    <a:p>
                      <a:pPr algn="ctr"/>
                      <a:r>
                        <a:rPr lang="en-US" b="0" dirty="0"/>
                        <a:t>504</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355</a:t>
                      </a:r>
                    </a:p>
                  </a:txBody>
                  <a:tcPr/>
                </a:tc>
                <a:tc>
                  <a:txBody>
                    <a:bodyPr/>
                    <a:lstStyle/>
                    <a:p>
                      <a:pPr algn="ctr"/>
                      <a:r>
                        <a:rPr lang="en-US" b="1" dirty="0">
                          <a:solidFill>
                            <a:srgbClr val="FF0000"/>
                          </a:solidFill>
                        </a:rPr>
                        <a:t>842</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397</a:t>
                      </a:r>
                    </a:p>
                  </a:txBody>
                  <a:tcPr/>
                </a:tc>
                <a:tc>
                  <a:txBody>
                    <a:bodyPr/>
                    <a:lstStyle/>
                    <a:p>
                      <a:pPr algn="ctr"/>
                      <a:r>
                        <a:rPr lang="en-US" dirty="0"/>
                        <a:t>192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=0.933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=0.625</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
        <p:nvSpPr>
          <p:cNvPr id="9" name="タイトル 8">
            <a:extLst>
              <a:ext uri="{FF2B5EF4-FFF2-40B4-BE49-F238E27FC236}">
                <a16:creationId xmlns:a16="http://schemas.microsoft.com/office/drawing/2014/main" id="{456A0401-37BA-6581-14DF-CF493D0638A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Retina Evaluation</a:t>
            </a:r>
          </a:p>
        </p:txBody>
      </p:sp>
    </p:spTree>
    <p:extLst>
      <p:ext uri="{BB962C8B-B14F-4D97-AF65-F5344CB8AC3E}">
        <p14:creationId xmlns:p14="http://schemas.microsoft.com/office/powerpoint/2010/main" val="34481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9" name="タイトル 8">
            <a:extLst>
              <a:ext uri="{FF2B5EF4-FFF2-40B4-BE49-F238E27FC236}">
                <a16:creationId xmlns:a16="http://schemas.microsoft.com/office/drawing/2014/main" id="{456A0401-37BA-6581-14DF-CF493D0638A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Retina Evaluation</a:t>
            </a:r>
          </a:p>
        </p:txBody>
      </p:sp>
      <p:graphicFrame>
        <p:nvGraphicFramePr>
          <p:cNvPr id="5" name="Πίνακας 4">
            <a:extLst>
              <a:ext uri="{FF2B5EF4-FFF2-40B4-BE49-F238E27FC236}">
                <a16:creationId xmlns:a16="http://schemas.microsoft.com/office/drawing/2014/main" id="{C823D42C-13AC-62EF-DB6F-12A452A2E45C}"/>
              </a:ext>
            </a:extLst>
          </p:cNvPr>
          <p:cNvGraphicFramePr>
            <a:graphicFrameLocks noGrp="1"/>
          </p:cNvGraphicFramePr>
          <p:nvPr>
            <p:extLst>
              <p:ext uri="{D42A27DB-BD31-4B8C-83A1-F6EECF244321}">
                <p14:modId xmlns:p14="http://schemas.microsoft.com/office/powerpoint/2010/main" val="4220830200"/>
              </p:ext>
            </p:extLst>
          </p:nvPr>
        </p:nvGraphicFramePr>
        <p:xfrm>
          <a:off x="535865" y="2408237"/>
          <a:ext cx="8697784" cy="2438400"/>
        </p:xfrm>
        <a:graphic>
          <a:graphicData uri="http://schemas.openxmlformats.org/drawingml/2006/table">
            <a:tbl>
              <a:tblPr firstRow="1" firstCol="1" bandRow="1">
                <a:tableStyleId>{5C22544A-7EE6-4342-B048-85BDC9FD1C3A}</a:tableStyleId>
              </a:tblPr>
              <a:tblGrid>
                <a:gridCol w="923692">
                  <a:extLst>
                    <a:ext uri="{9D8B030D-6E8A-4147-A177-3AD203B41FA5}">
                      <a16:colId xmlns:a16="http://schemas.microsoft.com/office/drawing/2014/main" val="1360926419"/>
                    </a:ext>
                  </a:extLst>
                </a:gridCol>
                <a:gridCol w="713060">
                  <a:extLst>
                    <a:ext uri="{9D8B030D-6E8A-4147-A177-3AD203B41FA5}">
                      <a16:colId xmlns:a16="http://schemas.microsoft.com/office/drawing/2014/main" val="2492292174"/>
                    </a:ext>
                  </a:extLst>
                </a:gridCol>
                <a:gridCol w="644459">
                  <a:extLst>
                    <a:ext uri="{9D8B030D-6E8A-4147-A177-3AD203B41FA5}">
                      <a16:colId xmlns:a16="http://schemas.microsoft.com/office/drawing/2014/main" val="1438010704"/>
                    </a:ext>
                  </a:extLst>
                </a:gridCol>
                <a:gridCol w="611608">
                  <a:extLst>
                    <a:ext uri="{9D8B030D-6E8A-4147-A177-3AD203B41FA5}">
                      <a16:colId xmlns:a16="http://schemas.microsoft.com/office/drawing/2014/main" val="4266435172"/>
                    </a:ext>
                  </a:extLst>
                </a:gridCol>
                <a:gridCol w="643494">
                  <a:extLst>
                    <a:ext uri="{9D8B030D-6E8A-4147-A177-3AD203B41FA5}">
                      <a16:colId xmlns:a16="http://schemas.microsoft.com/office/drawing/2014/main" val="1188778861"/>
                    </a:ext>
                  </a:extLst>
                </a:gridCol>
                <a:gridCol w="642527">
                  <a:extLst>
                    <a:ext uri="{9D8B030D-6E8A-4147-A177-3AD203B41FA5}">
                      <a16:colId xmlns:a16="http://schemas.microsoft.com/office/drawing/2014/main" val="3003984131"/>
                    </a:ext>
                  </a:extLst>
                </a:gridCol>
                <a:gridCol w="644459">
                  <a:extLst>
                    <a:ext uri="{9D8B030D-6E8A-4147-A177-3AD203B41FA5}">
                      <a16:colId xmlns:a16="http://schemas.microsoft.com/office/drawing/2014/main" val="1165234046"/>
                    </a:ext>
                  </a:extLst>
                </a:gridCol>
                <a:gridCol w="642527">
                  <a:extLst>
                    <a:ext uri="{9D8B030D-6E8A-4147-A177-3AD203B41FA5}">
                      <a16:colId xmlns:a16="http://schemas.microsoft.com/office/drawing/2014/main" val="2842787236"/>
                    </a:ext>
                  </a:extLst>
                </a:gridCol>
                <a:gridCol w="644459">
                  <a:extLst>
                    <a:ext uri="{9D8B030D-6E8A-4147-A177-3AD203B41FA5}">
                      <a16:colId xmlns:a16="http://schemas.microsoft.com/office/drawing/2014/main" val="984779654"/>
                    </a:ext>
                  </a:extLst>
                </a:gridCol>
                <a:gridCol w="642527">
                  <a:extLst>
                    <a:ext uri="{9D8B030D-6E8A-4147-A177-3AD203B41FA5}">
                      <a16:colId xmlns:a16="http://schemas.microsoft.com/office/drawing/2014/main" val="1207405953"/>
                    </a:ext>
                  </a:extLst>
                </a:gridCol>
                <a:gridCol w="644459">
                  <a:extLst>
                    <a:ext uri="{9D8B030D-6E8A-4147-A177-3AD203B41FA5}">
                      <a16:colId xmlns:a16="http://schemas.microsoft.com/office/drawing/2014/main" val="1254749137"/>
                    </a:ext>
                  </a:extLst>
                </a:gridCol>
                <a:gridCol w="642527">
                  <a:extLst>
                    <a:ext uri="{9D8B030D-6E8A-4147-A177-3AD203B41FA5}">
                      <a16:colId xmlns:a16="http://schemas.microsoft.com/office/drawing/2014/main" val="1788911591"/>
                    </a:ext>
                  </a:extLst>
                </a:gridCol>
                <a:gridCol w="657986">
                  <a:extLst>
                    <a:ext uri="{9D8B030D-6E8A-4147-A177-3AD203B41FA5}">
                      <a16:colId xmlns:a16="http://schemas.microsoft.com/office/drawing/2014/main" val="2553629408"/>
                    </a:ext>
                  </a:extLst>
                </a:gridCol>
              </a:tblGrid>
              <a:tr h="406400">
                <a:tc>
                  <a:txBody>
                    <a:bodyPr/>
                    <a:lstStyle/>
                    <a:p>
                      <a:pPr marL="0" marR="0" algn="ctr">
                        <a:lnSpc>
                          <a:spcPct val="115000"/>
                        </a:lnSpc>
                        <a:spcBef>
                          <a:spcPts val="0"/>
                        </a:spcBef>
                        <a:spcAft>
                          <a:spcPts val="1000"/>
                        </a:spcAft>
                      </a:pPr>
                      <a:r>
                        <a:rPr lang="en-US" sz="11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1000"/>
                        </a:spcAft>
                      </a:pPr>
                      <a:r>
                        <a:rPr lang="en-US" sz="1100" dirty="0">
                          <a:effectLst/>
                        </a:rPr>
                        <a:t>1</a:t>
                      </a:r>
                      <a:r>
                        <a:rPr lang="en-US" sz="1100" baseline="30000" dirty="0">
                          <a:effectLst/>
                        </a:rPr>
                        <a:t>st</a:t>
                      </a:r>
                      <a:r>
                        <a:rPr lang="en-US" sz="1100" dirty="0">
                          <a:effectLst/>
                        </a:rPr>
                        <a:t> fold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2</a:t>
                      </a:r>
                      <a:r>
                        <a:rPr lang="en-US" sz="1100" baseline="30000">
                          <a:effectLst/>
                        </a:rPr>
                        <a:t>nd</a:t>
                      </a:r>
                      <a:r>
                        <a:rPr lang="en-US" sz="1100">
                          <a:effectLst/>
                        </a:rPr>
                        <a:t> fold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3</a:t>
                      </a:r>
                      <a:r>
                        <a:rPr lang="en-US" sz="1100" baseline="30000">
                          <a:effectLst/>
                        </a:rPr>
                        <a:t>rd</a:t>
                      </a:r>
                      <a:r>
                        <a:rPr lang="en-US" sz="1100">
                          <a:effectLst/>
                        </a:rPr>
                        <a:t> fold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4</a:t>
                      </a:r>
                      <a:r>
                        <a:rPr lang="en-US" sz="1100" baseline="30000">
                          <a:effectLst/>
                        </a:rPr>
                        <a:t>th</a:t>
                      </a:r>
                      <a:r>
                        <a:rPr lang="en-US" sz="1100">
                          <a:effectLst/>
                        </a:rPr>
                        <a:t> fold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5</a:t>
                      </a:r>
                      <a:r>
                        <a:rPr lang="en-US" sz="1100" baseline="30000">
                          <a:effectLst/>
                        </a:rPr>
                        <a:t>th</a:t>
                      </a:r>
                      <a:r>
                        <a:rPr lang="en-US" sz="1100">
                          <a:effectLst/>
                        </a:rPr>
                        <a:t> fold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Mean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287886788"/>
                  </a:ext>
                </a:extLst>
              </a:tr>
              <a:tr h="406400">
                <a:tc>
                  <a:txBody>
                    <a:bodyPr/>
                    <a:lstStyle/>
                    <a:p>
                      <a:pPr marL="0" marR="0" algn="ctr">
                        <a:lnSpc>
                          <a:spcPct val="115000"/>
                        </a:lnSpc>
                        <a:spcBef>
                          <a:spcPts val="0"/>
                        </a:spcBef>
                        <a:spcAft>
                          <a:spcPts val="1000"/>
                        </a:spcAft>
                      </a:pPr>
                      <a:r>
                        <a:rPr lang="en-US" sz="1100" dirty="0">
                          <a:solidFill>
                            <a:schemeClr val="tx1"/>
                          </a:solidFill>
                          <a:effectLst/>
                        </a:rPr>
                        <a:t>Accuracy</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0.811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0.808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0.756</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0.603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0.688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0.777</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0.860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0.819</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0.759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0.770</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8237154"/>
                  </a:ext>
                </a:extLst>
              </a:tr>
              <a:tr h="406400">
                <a:tc>
                  <a:txBody>
                    <a:bodyPr/>
                    <a:lstStyle/>
                    <a:p>
                      <a:pPr marL="0" marR="0" algn="ctr">
                        <a:lnSpc>
                          <a:spcPct val="115000"/>
                        </a:lnSpc>
                        <a:spcBef>
                          <a:spcPts val="0"/>
                        </a:spcBef>
                        <a:spcAft>
                          <a:spcPts val="1000"/>
                        </a:spcAft>
                      </a:pPr>
                      <a:r>
                        <a:rPr lang="en-US" sz="1100" dirty="0">
                          <a:solidFill>
                            <a:schemeClr val="tx1"/>
                          </a:solidFill>
                          <a:effectLst/>
                        </a:rPr>
                        <a:t>Precision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0.887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0.846</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0.877</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0.834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0.854</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0.866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0.898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0.875</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effectLst/>
                        </a:rPr>
                        <a:t>0.866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0.870</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58934735"/>
                  </a:ext>
                </a:extLst>
              </a:tr>
              <a:tr h="406400">
                <a:tc>
                  <a:txBody>
                    <a:bodyPr/>
                    <a:lstStyle/>
                    <a:p>
                      <a:pPr marL="0" marR="0" algn="ctr">
                        <a:lnSpc>
                          <a:spcPct val="115000"/>
                        </a:lnSpc>
                        <a:spcBef>
                          <a:spcPts val="0"/>
                        </a:spcBef>
                        <a:spcAft>
                          <a:spcPts val="1000"/>
                        </a:spcAft>
                      </a:pPr>
                      <a:r>
                        <a:rPr lang="en-US" sz="1100" dirty="0">
                          <a:solidFill>
                            <a:schemeClr val="tx1"/>
                          </a:solidFill>
                          <a:effectLst/>
                        </a:rPr>
                        <a:t>Recall</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solidFill>
                            <a:srgbClr val="FF0000"/>
                          </a:solidFill>
                          <a:effectLst/>
                        </a:rPr>
                        <a:t>0.901</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0.909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0.920</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0.703</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0.819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0.800</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0.966</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effectLst/>
                        </a:rPr>
                        <a:t>0.861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0.858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2913675"/>
                  </a:ext>
                </a:extLst>
              </a:tr>
              <a:tr h="406400">
                <a:tc>
                  <a:txBody>
                    <a:bodyPr/>
                    <a:lstStyle/>
                    <a:p>
                      <a:pPr marL="0" marR="0" algn="ctr">
                        <a:lnSpc>
                          <a:spcPct val="115000"/>
                        </a:lnSpc>
                        <a:spcBef>
                          <a:spcPts val="0"/>
                        </a:spcBef>
                        <a:spcAft>
                          <a:spcPts val="1000"/>
                        </a:spcAft>
                      </a:pPr>
                      <a:r>
                        <a:rPr lang="en-US" sz="1100" dirty="0">
                          <a:solidFill>
                            <a:schemeClr val="tx1"/>
                          </a:solidFill>
                          <a:effectLst/>
                        </a:rPr>
                        <a:t>F_1 score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0.899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0.873</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0.875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0.897</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0.771</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0.841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0.846</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0.918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effectLst/>
                        </a:rPr>
                        <a:t>0.861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0.861</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52362500"/>
                  </a:ext>
                </a:extLst>
              </a:tr>
              <a:tr h="406400">
                <a:tc>
                  <a:txBody>
                    <a:bodyPr/>
                    <a:lstStyle/>
                    <a:p>
                      <a:pPr marL="0" marR="0" algn="ctr">
                        <a:lnSpc>
                          <a:spcPct val="115000"/>
                        </a:lnSpc>
                        <a:spcBef>
                          <a:spcPts val="0"/>
                        </a:spcBef>
                        <a:spcAft>
                          <a:spcPts val="1000"/>
                        </a:spcAft>
                      </a:pPr>
                      <a:r>
                        <a:rPr lang="en-US" sz="11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Test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Test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a:effectLst/>
                        </a:rPr>
                        <a:t>Test</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Test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a:effectLst/>
                        </a:rPr>
                        <a:t>Test</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a:effectLst/>
                        </a:rPr>
                        <a:t>Val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Test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8763525"/>
                  </a:ext>
                </a:extLst>
              </a:tr>
            </a:tbl>
          </a:graphicData>
        </a:graphic>
      </p:graphicFrame>
    </p:spTree>
    <p:extLst>
      <p:ext uri="{BB962C8B-B14F-4D97-AF65-F5344CB8AC3E}">
        <p14:creationId xmlns:p14="http://schemas.microsoft.com/office/powerpoint/2010/main" val="257272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2220912" y="2902674"/>
            <a:ext cx="88392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Significant more time to train the model.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Accuracy 6% higher than original.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Precision 4% higher than the original.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Recall 1% higher than the original.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F1 score 2% higher than the original.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Average Precision and weighted </a:t>
            </a:r>
            <a:r>
              <a:rPr lang="en-US" dirty="0" err="1">
                <a:latin typeface="Times New Roman" panose="02020603050405020304" pitchFamily="18" charset="0"/>
                <a:cs typeface="Times New Roman" panose="02020603050405020304" pitchFamily="18" charset="0"/>
              </a:rPr>
              <a:t>mAP</a:t>
            </a:r>
            <a:r>
              <a:rPr lang="en-US" dirty="0">
                <a:latin typeface="Times New Roman" panose="02020603050405020304" pitchFamily="18" charset="0"/>
                <a:cs typeface="Times New Roman" panose="02020603050405020304" pitchFamily="18" charset="0"/>
              </a:rPr>
              <a:t> higher than the original.</a:t>
            </a:r>
          </a:p>
        </p:txBody>
      </p:sp>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v Original Retina</a:t>
            </a:r>
          </a:p>
        </p:txBody>
      </p:sp>
    </p:spTree>
    <p:extLst>
      <p:ext uri="{BB962C8B-B14F-4D97-AF65-F5344CB8AC3E}">
        <p14:creationId xmlns:p14="http://schemas.microsoft.com/office/powerpoint/2010/main" val="126634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Comparison to other models</a:t>
            </a:r>
          </a:p>
        </p:txBody>
      </p:sp>
      <p:graphicFrame>
        <p:nvGraphicFramePr>
          <p:cNvPr id="6" name="Πίνακας 5">
            <a:extLst>
              <a:ext uri="{FF2B5EF4-FFF2-40B4-BE49-F238E27FC236}">
                <a16:creationId xmlns:a16="http://schemas.microsoft.com/office/drawing/2014/main" id="{5E16084C-6E95-9BAB-2A47-B0CD5DCC253A}"/>
              </a:ext>
            </a:extLst>
          </p:cNvPr>
          <p:cNvGraphicFramePr>
            <a:graphicFrameLocks noGrp="1"/>
          </p:cNvGraphicFramePr>
          <p:nvPr>
            <p:extLst>
              <p:ext uri="{D42A27DB-BD31-4B8C-83A1-F6EECF244321}">
                <p14:modId xmlns:p14="http://schemas.microsoft.com/office/powerpoint/2010/main" val="133077899"/>
              </p:ext>
            </p:extLst>
          </p:nvPr>
        </p:nvGraphicFramePr>
        <p:xfrm>
          <a:off x="1839912" y="2378993"/>
          <a:ext cx="6172200" cy="2801688"/>
        </p:xfrm>
        <a:graphic>
          <a:graphicData uri="http://schemas.openxmlformats.org/drawingml/2006/table">
            <a:tbl>
              <a:tblPr firstRow="1" firstCol="1" bandRow="1">
                <a:tableStyleId>{5C22544A-7EE6-4342-B048-85BDC9FD1C3A}</a:tableStyleId>
              </a:tblPr>
              <a:tblGrid>
                <a:gridCol w="3086100">
                  <a:extLst>
                    <a:ext uri="{9D8B030D-6E8A-4147-A177-3AD203B41FA5}">
                      <a16:colId xmlns:a16="http://schemas.microsoft.com/office/drawing/2014/main" val="182168728"/>
                    </a:ext>
                  </a:extLst>
                </a:gridCol>
                <a:gridCol w="3086100">
                  <a:extLst>
                    <a:ext uri="{9D8B030D-6E8A-4147-A177-3AD203B41FA5}">
                      <a16:colId xmlns:a16="http://schemas.microsoft.com/office/drawing/2014/main" val="664834390"/>
                    </a:ext>
                  </a:extLst>
                </a:gridCol>
              </a:tblGrid>
              <a:tr h="466948">
                <a:tc>
                  <a:txBody>
                    <a:bodyPr/>
                    <a:lstStyle/>
                    <a:p>
                      <a:pPr marL="0" marR="0" algn="ctr">
                        <a:lnSpc>
                          <a:spcPct val="115000"/>
                        </a:lnSpc>
                        <a:spcBef>
                          <a:spcPts val="0"/>
                        </a:spcBef>
                        <a:spcAft>
                          <a:spcPts val="1000"/>
                        </a:spcAft>
                      </a:pPr>
                      <a:r>
                        <a:rPr lang="en-US" sz="1600" dirty="0">
                          <a:effectLst/>
                        </a:rPr>
                        <a:t>Model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a:effectLst/>
                        </a:rPr>
                        <a:t>mAP(%)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6438365"/>
                  </a:ext>
                </a:extLst>
              </a:tr>
              <a:tr h="466948">
                <a:tc>
                  <a:txBody>
                    <a:bodyPr/>
                    <a:lstStyle/>
                    <a:p>
                      <a:pPr marL="0" marR="0" algn="ctr">
                        <a:lnSpc>
                          <a:spcPct val="115000"/>
                        </a:lnSpc>
                        <a:spcBef>
                          <a:spcPts val="0"/>
                        </a:spcBef>
                        <a:spcAft>
                          <a:spcPts val="1000"/>
                        </a:spcAft>
                      </a:pPr>
                      <a:r>
                        <a:rPr lang="en-US" sz="1600">
                          <a:effectLst/>
                        </a:rPr>
                        <a:t>FasterRCNN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dirty="0">
                          <a:effectLst/>
                        </a:rPr>
                        <a:t>59.60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9608982"/>
                  </a:ext>
                </a:extLst>
              </a:tr>
              <a:tr h="466948">
                <a:tc>
                  <a:txBody>
                    <a:bodyPr/>
                    <a:lstStyle/>
                    <a:p>
                      <a:pPr marL="0" marR="0" algn="ctr">
                        <a:lnSpc>
                          <a:spcPct val="115000"/>
                        </a:lnSpc>
                        <a:spcBef>
                          <a:spcPts val="0"/>
                        </a:spcBef>
                        <a:spcAft>
                          <a:spcPts val="1000"/>
                        </a:spcAft>
                      </a:pPr>
                      <a:r>
                        <a:rPr lang="en-US" sz="1600">
                          <a:effectLst/>
                        </a:rPr>
                        <a:t>SSD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a:effectLst/>
                        </a:rPr>
                        <a:t>64.31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5015726"/>
                  </a:ext>
                </a:extLst>
              </a:tr>
              <a:tr h="466948">
                <a:tc>
                  <a:txBody>
                    <a:bodyPr/>
                    <a:lstStyle/>
                    <a:p>
                      <a:pPr marL="0" marR="0" algn="ctr">
                        <a:lnSpc>
                          <a:spcPct val="115000"/>
                        </a:lnSpc>
                        <a:spcBef>
                          <a:spcPts val="0"/>
                        </a:spcBef>
                        <a:spcAft>
                          <a:spcPts val="1000"/>
                        </a:spcAft>
                      </a:pPr>
                      <a:r>
                        <a:rPr lang="en-US" sz="1600" dirty="0">
                          <a:effectLst/>
                        </a:rPr>
                        <a:t>YOLOv3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dirty="0">
                          <a:effectLst/>
                        </a:rPr>
                        <a:t>57.42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8359029"/>
                  </a:ext>
                </a:extLst>
              </a:tr>
              <a:tr h="466948">
                <a:tc>
                  <a:txBody>
                    <a:bodyPr/>
                    <a:lstStyle/>
                    <a:p>
                      <a:pPr marL="0" marR="0" algn="ctr">
                        <a:lnSpc>
                          <a:spcPct val="115000"/>
                        </a:lnSpc>
                        <a:spcBef>
                          <a:spcPts val="0"/>
                        </a:spcBef>
                        <a:spcAft>
                          <a:spcPts val="1000"/>
                        </a:spcAft>
                      </a:pPr>
                      <a:r>
                        <a:rPr lang="en-US" sz="1600">
                          <a:effectLst/>
                        </a:rPr>
                        <a:t>RetinaNet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dirty="0">
                          <a:effectLst/>
                        </a:rPr>
                        <a:t>61.10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04454535"/>
                  </a:ext>
                </a:extLst>
              </a:tr>
              <a:tr h="466948">
                <a:tc>
                  <a:txBody>
                    <a:bodyPr/>
                    <a:lstStyle/>
                    <a:p>
                      <a:pPr marL="0" marR="0" algn="ctr">
                        <a:lnSpc>
                          <a:spcPct val="115000"/>
                        </a:lnSpc>
                        <a:spcBef>
                          <a:spcPts val="0"/>
                        </a:spcBef>
                        <a:spcAft>
                          <a:spcPts val="1000"/>
                        </a:spcAft>
                      </a:pPr>
                      <a:r>
                        <a:rPr lang="en-US" sz="1600">
                          <a:effectLst/>
                        </a:rPr>
                        <a:t>Modified Retina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dirty="0">
                          <a:solidFill>
                            <a:srgbClr val="FF0000"/>
                          </a:solidFill>
                          <a:effectLst/>
                        </a:rPr>
                        <a:t>63.27</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5603130"/>
                  </a:ext>
                </a:extLst>
              </a:tr>
            </a:tbl>
          </a:graphicData>
        </a:graphic>
      </p:graphicFrame>
    </p:spTree>
    <p:extLst>
      <p:ext uri="{BB962C8B-B14F-4D97-AF65-F5344CB8AC3E}">
        <p14:creationId xmlns:p14="http://schemas.microsoft.com/office/powerpoint/2010/main" val="237163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1676400" y="2877556"/>
            <a:ext cx="8839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Modified Retina outperformed most of the detectors.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Single Shot Detector performed slightly better in terms of </a:t>
            </a:r>
            <a:r>
              <a:rPr lang="en-US" dirty="0" err="1">
                <a:latin typeface="Times New Roman" panose="02020603050405020304" pitchFamily="18" charset="0"/>
                <a:cs typeface="Times New Roman" panose="02020603050405020304" pitchFamily="18" charset="0"/>
              </a:rPr>
              <a:t>mAP</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Modified architecture performed better than baseline model.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Ideal for detection of small objects that require high accuracy score.</a:t>
            </a:r>
          </a:p>
        </p:txBody>
      </p:sp>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46846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3440112" y="1573762"/>
            <a:ext cx="8839200" cy="1477328"/>
          </a:xfrm>
          <a:prstGeom prst="rect">
            <a:avLst/>
          </a:prstGeom>
          <a:noFill/>
        </p:spPr>
        <p:txBody>
          <a:bodyPr wrap="square" numCol="1" rtlCol="0">
            <a:spAutoFit/>
          </a:bodyPr>
          <a:lstStyle/>
          <a:p>
            <a:r>
              <a:rPr lang="en-US" b="1" dirty="0">
                <a:latin typeface="Times New Roman" panose="02020603050405020304" pitchFamily="18" charset="0"/>
                <a:cs typeface="Times New Roman" panose="02020603050405020304" pitchFamily="18" charset="0"/>
              </a:rPr>
              <a:t>Limitations:</a:t>
            </a:r>
          </a:p>
          <a:p>
            <a:pPr algn="ct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Required high computational power.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Limited Access to </a:t>
            </a:r>
            <a:r>
              <a:rPr lang="en-US" dirty="0" err="1">
                <a:latin typeface="Times New Roman" panose="02020603050405020304" pitchFamily="18" charset="0"/>
                <a:cs typeface="Times New Roman" panose="02020603050405020304" pitchFamily="18" charset="0"/>
              </a:rPr>
              <a:t>Colab</a:t>
            </a:r>
            <a:r>
              <a:rPr lang="en-US" dirty="0">
                <a:latin typeface="Times New Roman" panose="02020603050405020304" pitchFamily="18" charset="0"/>
                <a:cs typeface="Times New Roman" panose="02020603050405020304" pitchFamily="18" charset="0"/>
              </a:rPr>
              <a:t> resources.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Long hours of training.              </a:t>
            </a:r>
          </a:p>
        </p:txBody>
      </p:sp>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Limitations / Future Work</a:t>
            </a:r>
          </a:p>
        </p:txBody>
      </p:sp>
      <p:sp>
        <p:nvSpPr>
          <p:cNvPr id="10" name="TextBox 9">
            <a:extLst>
              <a:ext uri="{FF2B5EF4-FFF2-40B4-BE49-F238E27FC236}">
                <a16:creationId xmlns:a16="http://schemas.microsoft.com/office/drawing/2014/main" id="{E5CAA6F4-02CC-20CA-1790-0187804E4FF9}"/>
              </a:ext>
            </a:extLst>
          </p:cNvPr>
          <p:cNvSpPr txBox="1"/>
          <p:nvPr/>
        </p:nvSpPr>
        <p:spPr>
          <a:xfrm>
            <a:off x="3402815" y="3968750"/>
            <a:ext cx="8839200"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Future work:</a:t>
            </a:r>
          </a:p>
          <a:p>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 model with other loss functions.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Better fine tuning of the network.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fusion to enlarge the dataset.</a:t>
            </a:r>
          </a:p>
        </p:txBody>
      </p:sp>
    </p:spTree>
    <p:extLst>
      <p:ext uri="{BB962C8B-B14F-4D97-AF65-F5344CB8AC3E}">
        <p14:creationId xmlns:p14="http://schemas.microsoft.com/office/powerpoint/2010/main" val="13194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12" y="1242023"/>
            <a:ext cx="7073938" cy="2448836"/>
          </a:xfrm>
          <a:prstGeom prst="rect">
            <a:avLst/>
          </a:prstGeom>
        </p:spPr>
      </p:pic>
    </p:spTree>
    <p:extLst>
      <p:ext uri="{BB962C8B-B14F-4D97-AF65-F5344CB8AC3E}">
        <p14:creationId xmlns:p14="http://schemas.microsoft.com/office/powerpoint/2010/main" val="218353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50</a:t>
            </a:fld>
            <a:endParaRPr lang="en-US" altLang="en-US"/>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
        <p:nvSpPr>
          <p:cNvPr id="7" name="タイトル 8">
            <a:extLst>
              <a:ext uri="{FF2B5EF4-FFF2-40B4-BE49-F238E27FC236}">
                <a16:creationId xmlns:a16="http://schemas.microsoft.com/office/drawing/2014/main" id="{3E06959E-0F7F-547E-0556-76DE7A3E0A73}"/>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Detections</a:t>
            </a:r>
          </a:p>
        </p:txBody>
      </p:sp>
    </p:spTree>
    <p:extLst>
      <p:ext uri="{BB962C8B-B14F-4D97-AF65-F5344CB8AC3E}">
        <p14:creationId xmlns:p14="http://schemas.microsoft.com/office/powerpoint/2010/main" val="134430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pic>
        <p:nvPicPr>
          <p:cNvPr id="11" name="Εικόνα 10">
            <a:extLst>
              <a:ext uri="{FF2B5EF4-FFF2-40B4-BE49-F238E27FC236}">
                <a16:creationId xmlns:a16="http://schemas.microsoft.com/office/drawing/2014/main" id="{B1A60410-C2BE-D646-5A01-3EEEDA714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312" y="2007031"/>
            <a:ext cx="6172200" cy="2844928"/>
          </a:xfrm>
          <a:prstGeom prst="rect">
            <a:avLst/>
          </a:prstGeom>
        </p:spPr>
      </p:pic>
      <p:sp>
        <p:nvSpPr>
          <p:cNvPr id="12" name="TextBox 11">
            <a:extLst>
              <a:ext uri="{FF2B5EF4-FFF2-40B4-BE49-F238E27FC236}">
                <a16:creationId xmlns:a16="http://schemas.microsoft.com/office/drawing/2014/main" id="{4AC21CC1-20C2-0722-59D7-016F00DBDC04}"/>
              </a:ext>
            </a:extLst>
          </p:cNvPr>
          <p:cNvSpPr txBox="1"/>
          <p:nvPr/>
        </p:nvSpPr>
        <p:spPr>
          <a:xfrm>
            <a:off x="1611312" y="4999150"/>
            <a:ext cx="857567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Convolution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 / Average Pooling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Fully Connected Layers</a:t>
            </a:r>
          </a:p>
          <a:p>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97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Convolution: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Layer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C21CC1-20C2-0722-59D7-016F00DBDC04}"/>
                  </a:ext>
                </a:extLst>
              </p:cNvPr>
              <p:cNvSpPr txBox="1"/>
              <p:nvPr/>
            </p:nvSpPr>
            <p:spPr>
              <a:xfrm>
                <a:off x="503238" y="1839794"/>
                <a:ext cx="8575674" cy="1239635"/>
              </a:xfrm>
              <a:prstGeom prst="rect">
                <a:avLst/>
              </a:prstGeom>
              <a:noFill/>
            </p:spPr>
            <p:txBody>
              <a:bodyPr wrap="square" rtlCol="0">
                <a:spAutoFit/>
              </a:bodyPr>
              <a:lstStyle/>
              <a:p>
                <a:pPr marL="0" marR="0" indent="22860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𝑺</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𝒋</m:t>
                          </m:r>
                        </m:e>
                      </m:d>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𝑰</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𝑲</m:t>
                          </m:r>
                        </m:e>
                      </m:d>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𝒋</m:t>
                          </m:r>
                        </m:e>
                      </m:d>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supHide m:val="on"/>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𝒎</m:t>
                          </m:r>
                        </m:sub>
                        <m:sup/>
                        <m:e>
                          <m:nary>
                            <m:naryPr>
                              <m:chr m:val="∑"/>
                              <m:limLoc m:val="undOvr"/>
                              <m:supHide m:val="on"/>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𝒏</m:t>
                              </m:r>
                            </m:sub>
                            <m:sup/>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𝑰</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𝒎</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𝒏</m:t>
                                  </m:r>
                                </m:e>
                              </m:d>
                              <m:r>
                                <a:rPr lang="en-US" sz="1800" b="1" i="1">
                                  <a:effectLst/>
                                  <a:latin typeface="Cambria Math" panose="02040503050406030204" pitchFamily="18" charset="0"/>
                                  <a:ea typeface="Calibri" panose="020F0502020204030204" pitchFamily="34" charset="0"/>
                                  <a:cs typeface="Times New Roman" panose="02020603050405020304" pitchFamily="18" charset="0"/>
                                </a:rPr>
                                <m:t>𝑲</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𝒎</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𝒋</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𝒏</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e>
                          </m:nary>
                        </m:e>
                      </m:nary>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4AC21CC1-20C2-0722-59D7-016F00DBDC04}"/>
                  </a:ext>
                </a:extLst>
              </p:cNvPr>
              <p:cNvSpPr txBox="1">
                <a:spLocks noRot="1" noChangeAspect="1" noMove="1" noResize="1" noEditPoints="1" noAdjustHandles="1" noChangeArrowheads="1" noChangeShapeType="1" noTextEdit="1"/>
              </p:cNvSpPr>
              <p:nvPr/>
            </p:nvSpPr>
            <p:spPr>
              <a:xfrm>
                <a:off x="503238" y="1839794"/>
                <a:ext cx="8575674" cy="1239635"/>
              </a:xfrm>
              <a:prstGeom prst="rect">
                <a:avLst/>
              </a:prstGeom>
              <a:blipFill>
                <a:blip r:embed="rId3"/>
                <a:stretch>
                  <a:fillRect/>
                </a:stretch>
              </a:blipFill>
            </p:spPr>
            <p:txBody>
              <a:bodyPr/>
              <a:lstStyle/>
              <a:p>
                <a:r>
                  <a:rPr lang="en-US">
                    <a:noFill/>
                  </a:rPr>
                  <a:t> </a:t>
                </a:r>
              </a:p>
            </p:txBody>
          </p:sp>
        </mc:Fallback>
      </mc:AlternateContent>
      <p:pic>
        <p:nvPicPr>
          <p:cNvPr id="13" name="Εικόνα 12">
            <a:extLst>
              <a:ext uri="{FF2B5EF4-FFF2-40B4-BE49-F238E27FC236}">
                <a16:creationId xmlns:a16="http://schemas.microsoft.com/office/drawing/2014/main" id="{94DC0A81-CF22-B7AF-1AF3-2439D5BA5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12" y="3113337"/>
            <a:ext cx="4572000" cy="2632694"/>
          </a:xfrm>
          <a:prstGeom prst="rect">
            <a:avLst/>
          </a:prstGeom>
        </p:spPr>
      </p:pic>
      <p:sp>
        <p:nvSpPr>
          <p:cNvPr id="14" name="TextBox 13">
            <a:extLst>
              <a:ext uri="{FF2B5EF4-FFF2-40B4-BE49-F238E27FC236}">
                <a16:creationId xmlns:a16="http://schemas.microsoft.com/office/drawing/2014/main" id="{5AE9F590-5C3C-9382-7462-ADD5D50EED8D}"/>
              </a:ext>
            </a:extLst>
          </p:cNvPr>
          <p:cNvSpPr txBox="1"/>
          <p:nvPr/>
        </p:nvSpPr>
        <p:spPr>
          <a:xfrm>
            <a:off x="5726112" y="4051370"/>
            <a:ext cx="8575674" cy="646331"/>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Goal: </a:t>
            </a:r>
            <a:r>
              <a:rPr lang="en-US" sz="1600" dirty="0">
                <a:latin typeface="Times New Roman" panose="02020603050405020304" pitchFamily="18" charset="0"/>
                <a:cs typeface="Times New Roman" panose="02020603050405020304" pitchFamily="18" charset="0"/>
              </a:rPr>
              <a:t>Extract high-level </a:t>
            </a:r>
            <a:r>
              <a:rPr lang="en-US" sz="1800" dirty="0">
                <a:effectLst/>
                <a:latin typeface="Times New Roman" panose="02020603050405020304" pitchFamily="18" charset="0"/>
                <a:ea typeface="Calibri" panose="020F0502020204030204" pitchFamily="34" charset="0"/>
              </a:rPr>
              <a:t>semantically rich </a:t>
            </a:r>
          </a:p>
          <a:p>
            <a:r>
              <a:rPr lang="en-US" sz="1800" dirty="0">
                <a:effectLst/>
                <a:latin typeface="Times New Roman" panose="02020603050405020304" pitchFamily="18" charset="0"/>
                <a:ea typeface="Calibri" panose="020F0502020204030204" pitchFamily="34" charset="0"/>
              </a:rPr>
              <a:t>features from the input image</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74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pPr>
              <a:defRPr/>
            </a:pPr>
            <a:fld id="{5E4F14A6-07DA-4067-851D-A87F8A5D4135}" type="datetime1">
              <a:rPr lang="el-GR" altLang="en-US" smtClean="0"/>
              <a:t>10/7/2022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Transpose Convolution: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Transpose Convolution</a:t>
            </a:r>
          </a:p>
        </p:txBody>
      </p:sp>
      <p:sp>
        <p:nvSpPr>
          <p:cNvPr id="14" name="TextBox 13">
            <a:extLst>
              <a:ext uri="{FF2B5EF4-FFF2-40B4-BE49-F238E27FC236}">
                <a16:creationId xmlns:a16="http://schemas.microsoft.com/office/drawing/2014/main" id="{5AE9F590-5C3C-9382-7462-ADD5D50EED8D}"/>
              </a:ext>
            </a:extLst>
          </p:cNvPr>
          <p:cNvSpPr txBox="1"/>
          <p:nvPr/>
        </p:nvSpPr>
        <p:spPr>
          <a:xfrm>
            <a:off x="1830703" y="5147705"/>
            <a:ext cx="8575674" cy="646331"/>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Goal: </a:t>
            </a:r>
            <a:r>
              <a:rPr lang="en-US" sz="1800" dirty="0">
                <a:effectLst/>
                <a:latin typeface="Times New Roman" panose="02020603050405020304" pitchFamily="18" charset="0"/>
                <a:ea typeface="Calibri" panose="020F0502020204030204" pitchFamily="34" charset="0"/>
              </a:rPr>
              <a:t>to increase (up-sample) the spatial </a:t>
            </a:r>
          </a:p>
          <a:p>
            <a:r>
              <a:rPr lang="en-US" sz="1800" dirty="0">
                <a:effectLst/>
                <a:latin typeface="Times New Roman" panose="02020603050405020304" pitchFamily="18" charset="0"/>
                <a:ea typeface="Calibri" panose="020F0502020204030204" pitchFamily="34" charset="0"/>
              </a:rPr>
              <a:t>dimensions of the intermediate feature maps</a:t>
            </a:r>
            <a:endParaRPr lang="en-US" sz="1600" b="1" dirty="0">
              <a:latin typeface="Times New Roman" panose="02020603050405020304" pitchFamily="18" charset="0"/>
              <a:cs typeface="Times New Roman" panose="02020603050405020304" pitchFamily="18" charset="0"/>
            </a:endParaRPr>
          </a:p>
        </p:txBody>
      </p:sp>
      <p:pic>
        <p:nvPicPr>
          <p:cNvPr id="15" name="Εικόνα 14">
            <a:extLst>
              <a:ext uri="{FF2B5EF4-FFF2-40B4-BE49-F238E27FC236}">
                <a16:creationId xmlns:a16="http://schemas.microsoft.com/office/drawing/2014/main" id="{0B70EFDA-C89B-961A-EF95-19CF64638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703" y="2326676"/>
            <a:ext cx="5837556" cy="2388858"/>
          </a:xfrm>
          <a:prstGeom prst="rect">
            <a:avLst/>
          </a:prstGeom>
        </p:spPr>
      </p:pic>
    </p:spTree>
    <p:extLst>
      <p:ext uri="{BB962C8B-B14F-4D97-AF65-F5344CB8AC3E}">
        <p14:creationId xmlns:p14="http://schemas.microsoft.com/office/powerpoint/2010/main" val="276652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Δέμα">
  <a:themeElements>
    <a:clrScheme name="Δέμα">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Δέμ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Δέμα">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TM10001115[[fn=Δέμα]]</Template>
  <TotalTime>31594</TotalTime>
  <Words>2761</Words>
  <Application>Microsoft Office PowerPoint</Application>
  <PresentationFormat>Προσαρμογή</PresentationFormat>
  <Paragraphs>780</Paragraphs>
  <Slides>50</Slides>
  <Notes>47</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50</vt:i4>
      </vt:variant>
    </vt:vector>
  </HeadingPairs>
  <TitlesOfParts>
    <vt:vector size="58" baseType="lpstr">
      <vt:lpstr>Arial</vt:lpstr>
      <vt:lpstr>Arial Black</vt:lpstr>
      <vt:lpstr>Calibri</vt:lpstr>
      <vt:lpstr>Cambria Math</vt:lpstr>
      <vt:lpstr>Corbel</vt:lpstr>
      <vt:lpstr>Gill Sans MT</vt:lpstr>
      <vt:lpstr>Times New Roman</vt:lpstr>
      <vt:lpstr>Δέμα</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462</cp:revision>
  <cp:lastPrinted>1601-01-01T00:00:00Z</cp:lastPrinted>
  <dcterms:created xsi:type="dcterms:W3CDTF">2017-02-07T19:46:19Z</dcterms:created>
  <dcterms:modified xsi:type="dcterms:W3CDTF">2022-07-10T12:27:56Z</dcterms:modified>
</cp:coreProperties>
</file>